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62"/>
  </p:notesMasterIdLst>
  <p:sldIdLst>
    <p:sldId id="256" r:id="rId2"/>
    <p:sldId id="257" r:id="rId3"/>
    <p:sldId id="295" r:id="rId4"/>
    <p:sldId id="259" r:id="rId5"/>
    <p:sldId id="296" r:id="rId6"/>
    <p:sldId id="261" r:id="rId7"/>
    <p:sldId id="297" r:id="rId8"/>
    <p:sldId id="262" r:id="rId9"/>
    <p:sldId id="260" r:id="rId10"/>
    <p:sldId id="298" r:id="rId11"/>
    <p:sldId id="263" r:id="rId12"/>
    <p:sldId id="299" r:id="rId13"/>
    <p:sldId id="264" r:id="rId14"/>
    <p:sldId id="265" r:id="rId15"/>
    <p:sldId id="267" r:id="rId16"/>
    <p:sldId id="266" r:id="rId17"/>
    <p:sldId id="268" r:id="rId18"/>
    <p:sldId id="300" r:id="rId19"/>
    <p:sldId id="269" r:id="rId20"/>
    <p:sldId id="301" r:id="rId21"/>
    <p:sldId id="270" r:id="rId22"/>
    <p:sldId id="302" r:id="rId23"/>
    <p:sldId id="271" r:id="rId24"/>
    <p:sldId id="303" r:id="rId25"/>
    <p:sldId id="272" r:id="rId26"/>
    <p:sldId id="304" r:id="rId27"/>
    <p:sldId id="273" r:id="rId28"/>
    <p:sldId id="274" r:id="rId29"/>
    <p:sldId id="275" r:id="rId30"/>
    <p:sldId id="306" r:id="rId31"/>
    <p:sldId id="305" r:id="rId32"/>
    <p:sldId id="307" r:id="rId33"/>
    <p:sldId id="308" r:id="rId34"/>
    <p:sldId id="276" r:id="rId35"/>
    <p:sldId id="309" r:id="rId36"/>
    <p:sldId id="277" r:id="rId37"/>
    <p:sldId id="279" r:id="rId38"/>
    <p:sldId id="280" r:id="rId39"/>
    <p:sldId id="310" r:id="rId40"/>
    <p:sldId id="311" r:id="rId41"/>
    <p:sldId id="312" r:id="rId42"/>
    <p:sldId id="313" r:id="rId43"/>
    <p:sldId id="314" r:id="rId44"/>
    <p:sldId id="315" r:id="rId45"/>
    <p:sldId id="317" r:id="rId46"/>
    <p:sldId id="316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281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7" r:id="rId67"/>
    <p:sldId id="336" r:id="rId68"/>
    <p:sldId id="338" r:id="rId69"/>
    <p:sldId id="339" r:id="rId70"/>
    <p:sldId id="340" r:id="rId71"/>
    <p:sldId id="341" r:id="rId72"/>
    <p:sldId id="342" r:id="rId73"/>
    <p:sldId id="344" r:id="rId74"/>
    <p:sldId id="343" r:id="rId75"/>
    <p:sldId id="345" r:id="rId76"/>
    <p:sldId id="347" r:id="rId77"/>
    <p:sldId id="346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5" r:id="rId86"/>
    <p:sldId id="356" r:id="rId87"/>
    <p:sldId id="358" r:id="rId88"/>
    <p:sldId id="359" r:id="rId89"/>
    <p:sldId id="357" r:id="rId90"/>
    <p:sldId id="361" r:id="rId91"/>
    <p:sldId id="360" r:id="rId92"/>
    <p:sldId id="363" r:id="rId93"/>
    <p:sldId id="362" r:id="rId94"/>
    <p:sldId id="364" r:id="rId95"/>
    <p:sldId id="282" r:id="rId96"/>
    <p:sldId id="365" r:id="rId97"/>
    <p:sldId id="366" r:id="rId98"/>
    <p:sldId id="367" r:id="rId99"/>
    <p:sldId id="368" r:id="rId100"/>
    <p:sldId id="369" r:id="rId101"/>
    <p:sldId id="370" r:id="rId102"/>
    <p:sldId id="371" r:id="rId103"/>
    <p:sldId id="372" r:id="rId104"/>
    <p:sldId id="373" r:id="rId105"/>
    <p:sldId id="374" r:id="rId106"/>
    <p:sldId id="375" r:id="rId107"/>
    <p:sldId id="376" r:id="rId108"/>
    <p:sldId id="377" r:id="rId109"/>
    <p:sldId id="378" r:id="rId110"/>
    <p:sldId id="379" r:id="rId111"/>
    <p:sldId id="380" r:id="rId112"/>
    <p:sldId id="381" r:id="rId113"/>
    <p:sldId id="382" r:id="rId114"/>
    <p:sldId id="383" r:id="rId115"/>
    <p:sldId id="384" r:id="rId116"/>
    <p:sldId id="385" r:id="rId117"/>
    <p:sldId id="386" r:id="rId118"/>
    <p:sldId id="387" r:id="rId119"/>
    <p:sldId id="388" r:id="rId120"/>
    <p:sldId id="389" r:id="rId121"/>
    <p:sldId id="390" r:id="rId122"/>
    <p:sldId id="391" r:id="rId123"/>
    <p:sldId id="392" r:id="rId124"/>
    <p:sldId id="393" r:id="rId125"/>
    <p:sldId id="394" r:id="rId126"/>
    <p:sldId id="395" r:id="rId127"/>
    <p:sldId id="396" r:id="rId128"/>
    <p:sldId id="397" r:id="rId129"/>
    <p:sldId id="398" r:id="rId130"/>
    <p:sldId id="399" r:id="rId131"/>
    <p:sldId id="400" r:id="rId132"/>
    <p:sldId id="401" r:id="rId133"/>
    <p:sldId id="402" r:id="rId134"/>
    <p:sldId id="403" r:id="rId135"/>
    <p:sldId id="404" r:id="rId136"/>
    <p:sldId id="405" r:id="rId137"/>
    <p:sldId id="406" r:id="rId138"/>
    <p:sldId id="407" r:id="rId139"/>
    <p:sldId id="408" r:id="rId140"/>
    <p:sldId id="409" r:id="rId141"/>
    <p:sldId id="410" r:id="rId142"/>
    <p:sldId id="411" r:id="rId143"/>
    <p:sldId id="412" r:id="rId144"/>
    <p:sldId id="283" r:id="rId145"/>
    <p:sldId id="414" r:id="rId146"/>
    <p:sldId id="415" r:id="rId147"/>
    <p:sldId id="416" r:id="rId148"/>
    <p:sldId id="417" r:id="rId149"/>
    <p:sldId id="413" r:id="rId150"/>
    <p:sldId id="284" r:id="rId151"/>
    <p:sldId id="285" r:id="rId152"/>
    <p:sldId id="286" r:id="rId153"/>
    <p:sldId id="287" r:id="rId154"/>
    <p:sldId id="288" r:id="rId155"/>
    <p:sldId id="289" r:id="rId156"/>
    <p:sldId id="290" r:id="rId157"/>
    <p:sldId id="291" r:id="rId158"/>
    <p:sldId id="292" r:id="rId159"/>
    <p:sldId id="293" r:id="rId160"/>
    <p:sldId id="294" r:id="rId161"/>
  </p:sldIdLst>
  <p:sldSz cx="9144000" cy="5143500" type="screen16x9"/>
  <p:notesSz cx="6858000" cy="9144000"/>
  <p:embeddedFontLst>
    <p:embeddedFont>
      <p:font typeface="Fira Sans SemiBold" charset="0"/>
      <p:regular r:id="rId163"/>
      <p:bold r:id="rId164"/>
      <p:italic r:id="rId165"/>
      <p:boldItalic r:id="rId166"/>
    </p:embeddedFont>
    <p:embeddedFont>
      <p:font typeface="Fira Sans" charset="0"/>
      <p:regular r:id="rId167"/>
      <p:bold r:id="rId168"/>
      <p:italic r:id="rId169"/>
      <p:boldItalic r:id="rId170"/>
    </p:embeddedFont>
    <p:embeddedFont>
      <p:font typeface="Montserrat" charset="0"/>
      <p:regular r:id="rId171"/>
      <p:bold r:id="rId172"/>
      <p:italic r:id="rId173"/>
      <p:boldItalic r:id="rId174"/>
    </p:embeddedFont>
    <p:embeddedFont>
      <p:font typeface="Calibri" pitchFamily="34" charset="0"/>
      <p:regular r:id="rId175"/>
      <p:bold r:id="rId176"/>
      <p:italic r:id="rId177"/>
      <p:boldItalic r:id="rId178"/>
    </p:embeddedFont>
    <p:embeddedFont>
      <p:font typeface="Fira Sans Light" charset="0"/>
      <p:regular r:id="rId179"/>
      <p:bold r:id="rId180"/>
      <p:italic r:id="rId181"/>
      <p:boldItalic r:id="rId1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40F8F6A-D15E-43C1-B007-3B23E40AB50D}">
  <a:tblStyle styleId="{240F8F6A-D15E-43C1-B007-3B23E40AB5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4A7306-8F47-4233-94C0-01888A0BC25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99" d="100"/>
          <a:sy n="99" d="100"/>
        </p:scale>
        <p:origin x="-1170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6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font" Target="fonts/font13.fntdata"/><Relationship Id="rId170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font" Target="fonts/font3.fntdata"/><Relationship Id="rId181" Type="http://schemas.openxmlformats.org/officeDocument/2006/relationships/font" Target="fonts/font19.fntdata"/><Relationship Id="rId186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font" Target="fonts/font9.fntdata"/><Relationship Id="rId176" Type="http://schemas.openxmlformats.org/officeDocument/2006/relationships/font" Target="fonts/font14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font" Target="fonts/font4.fntdata"/><Relationship Id="rId18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font" Target="fonts/font10.fntdata"/><Relationship Id="rId180" Type="http://schemas.openxmlformats.org/officeDocument/2006/relationships/font" Target="fonts/font18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18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1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.fntdata"/><Relationship Id="rId184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2.fntdata"/><Relationship Id="rId179" Type="http://schemas.openxmlformats.org/officeDocument/2006/relationships/font" Target="fonts/font1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2.fntdata"/><Relationship Id="rId169" Type="http://schemas.openxmlformats.org/officeDocument/2006/relationships/font" Target="fonts/font7.fntdata"/><Relationship Id="rId18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23587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534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b3033bf7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b3033bf7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b3033bf72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b3033bf72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b3033bf72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b3033bf72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b3033bf72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b3033bf72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b3033bf72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b3033bf72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b3033bf72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b3033bf72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b3033bf72a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b3033bf72a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b3033bf72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b3033bf72a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b3033bf72a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b3033bf72a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b3033bf72a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b3033bf72a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51500" y="751925"/>
            <a:ext cx="3426900" cy="363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92600" y="4392000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11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74;p11"/>
          <p:cNvSpPr/>
          <p:nvPr/>
        </p:nvSpPr>
        <p:spPr>
          <a:xfrm>
            <a:off x="8392600" y="0"/>
            <a:ext cx="751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14632"/>
            </a:avLst>
          </a:prstGeom>
          <a:solidFill>
            <a:srgbClr val="02102E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78;p12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p12"/>
          <p:cNvSpPr/>
          <p:nvPr/>
        </p:nvSpPr>
        <p:spPr>
          <a:xfrm>
            <a:off x="8392600" y="0"/>
            <a:ext cx="751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grpSp>
        <p:nvGrpSpPr>
          <p:cNvPr id="81" name="Google Shape;81;p12"/>
          <p:cNvGrpSpPr/>
          <p:nvPr/>
        </p:nvGrpSpPr>
        <p:grpSpPr>
          <a:xfrm>
            <a:off x="759900" y="750444"/>
            <a:ext cx="7957877" cy="3965562"/>
            <a:chOff x="342730" y="751500"/>
            <a:chExt cx="7957877" cy="3965562"/>
          </a:xfrm>
        </p:grpSpPr>
        <p:pic>
          <p:nvPicPr>
            <p:cNvPr id="82" name="Google Shape;82;p12"/>
            <p:cNvPicPr preferRelativeResize="0"/>
            <p:nvPr/>
          </p:nvPicPr>
          <p:blipFill>
            <a:blip r:embed="rId2">
              <a:alphaModFix amt="35000"/>
            </a:blip>
            <a:stretch>
              <a:fillRect/>
            </a:stretch>
          </p:blipFill>
          <p:spPr>
            <a:xfrm>
              <a:off x="7975557" y="4392012"/>
              <a:ext cx="325050" cy="325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2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7975558" y="751500"/>
              <a:ext cx="325039" cy="364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2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 rot="-5400000" flipH="1">
              <a:off x="3996617" y="738119"/>
              <a:ext cx="325050" cy="76328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6;p3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749500" y="1761875"/>
            <a:ext cx="4350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49500" y="3018575"/>
            <a:ext cx="4350300" cy="36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8392600" y="4392000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0;p3"/>
          <p:cNvSpPr/>
          <p:nvPr/>
        </p:nvSpPr>
        <p:spPr>
          <a:xfrm>
            <a:off x="5690625" y="751550"/>
            <a:ext cx="2702100" cy="3640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285750" dist="190500" dir="276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3;p4"/>
          <p:cNvSpPr/>
          <p:nvPr/>
        </p:nvSpPr>
        <p:spPr>
          <a:xfrm>
            <a:off x="2283500" y="-25"/>
            <a:ext cx="6860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24;p4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035000" y="751500"/>
            <a:ext cx="5357400" cy="363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SzPts val="3600"/>
              <a:buChar char="▪"/>
              <a:defRPr sz="3600"/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Char char="▫"/>
              <a:defRPr sz="3600"/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Char char="▫"/>
              <a:defRPr sz="3600"/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Char char="▫"/>
              <a:defRPr sz="3600"/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marL="4114800" lvl="8" indent="-457200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-2000" y="76175"/>
            <a:ext cx="7515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“</a:t>
            </a:r>
            <a:endParaRPr sz="7200" dirty="0">
              <a:solidFill>
                <a:schemeClr val="l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30;p5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;p5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44916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▪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6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8;p6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20985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3144470" y="1664175"/>
            <a:ext cx="20985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45;p7"/>
          <p:cNvSpPr/>
          <p:nvPr/>
        </p:nvSpPr>
        <p:spPr>
          <a:xfrm>
            <a:off x="8392600" y="0"/>
            <a:ext cx="751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Google Shape;46;p7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3123206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3"/>
          </p:nvPr>
        </p:nvSpPr>
        <p:spPr>
          <a:xfrm>
            <a:off x="5494913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54;p8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8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title only">
  <p:cSld name="TITLE_ONLY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60;p9"/>
          <p:cNvSpPr/>
          <p:nvPr/>
        </p:nvSpPr>
        <p:spPr>
          <a:xfrm>
            <a:off x="8392600" y="0"/>
            <a:ext cx="751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61;p9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987850" y="0"/>
            <a:ext cx="74046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10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10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69" name="Google Shape;69;p10"/>
          <p:cNvSpPr/>
          <p:nvPr/>
        </p:nvSpPr>
        <p:spPr>
          <a:xfrm>
            <a:off x="751500" y="751550"/>
            <a:ext cx="7641300" cy="3640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0" dir="276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751500" y="4482500"/>
            <a:ext cx="7641300" cy="31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4491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▪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●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8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slidescarnival.com/extra-free-resources-icons-and-maps/?utm_source=template" TargetMode="Externa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twitter.com/googledocs/status/730087240156643328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4">
            <a:alphaModFix/>
          </a:blip>
          <a:srcRect l="6884" t="34006" r="830"/>
          <a:stretch/>
        </p:blipFill>
        <p:spPr>
          <a:xfrm>
            <a:off x="4576350" y="751500"/>
            <a:ext cx="3816150" cy="3639601"/>
          </a:xfrm>
          <a:prstGeom prst="rect">
            <a:avLst/>
          </a:prstGeom>
          <a:noFill/>
          <a:ln>
            <a:noFill/>
          </a:ln>
          <a:effectLst>
            <a:outerShdw blurRad="285750" dist="190500" dir="2760000" algn="bl" rotWithShape="0">
              <a:schemeClr val="dk1">
                <a:alpha val="35000"/>
              </a:schemeClr>
            </a:outerShdw>
          </a:effectLst>
        </p:spPr>
      </p:pic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751500" y="751925"/>
            <a:ext cx="3426900" cy="363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b="1" dirty="0" err="1"/>
              <a:t>java.lang</a:t>
            </a:r>
            <a:r>
              <a:rPr lang="en-US" b="1" dirty="0"/>
              <a:t> package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 b="1" dirty="0"/>
              <a:t>4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2590800" y="514350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public static void main(String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[]){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Student s1=new Student("saicharan",101);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Student s2=new Student("ashok",102);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(s1); 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(s1.toString</a:t>
            </a:r>
            <a:r>
              <a:rPr lang="en-US" b="1" dirty="0" smtClean="0">
                <a:solidFill>
                  <a:schemeClr val="bg1"/>
                </a:solidFill>
              </a:rPr>
              <a:t>()); 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(s2);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}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Output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Student@3e25a5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Student@3e25a5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Student@19821f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 the above program Object class </a:t>
            </a:r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() method got executed which </a:t>
            </a:r>
            <a:r>
              <a:rPr lang="en-US" b="1" dirty="0" smtClean="0">
                <a:solidFill>
                  <a:schemeClr val="bg1"/>
                </a:solidFill>
              </a:rPr>
              <a:t>is implemented </a:t>
            </a:r>
            <a:r>
              <a:rPr lang="en-US" b="1" dirty="0">
                <a:solidFill>
                  <a:schemeClr val="bg1"/>
                </a:solidFill>
              </a:rPr>
              <a:t>as follows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public </a:t>
            </a:r>
            <a:r>
              <a:rPr lang="en-US" b="1" dirty="0">
                <a:solidFill>
                  <a:schemeClr val="bg1"/>
                </a:solidFill>
              </a:rPr>
              <a:t>String </a:t>
            </a:r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()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return </a:t>
            </a:r>
            <a:r>
              <a:rPr lang="en-US" b="1" dirty="0" err="1">
                <a:solidFill>
                  <a:schemeClr val="bg1"/>
                </a:solidFill>
              </a:rPr>
              <a:t>getClass</a:t>
            </a:r>
            <a:r>
              <a:rPr lang="en-US" b="1" dirty="0">
                <a:solidFill>
                  <a:schemeClr val="bg1"/>
                </a:solidFill>
              </a:rPr>
              <a:t>().</a:t>
            </a:r>
            <a:r>
              <a:rPr lang="en-US" b="1" dirty="0" err="1">
                <a:solidFill>
                  <a:schemeClr val="bg1"/>
                </a:solidFill>
              </a:rPr>
              <a:t>getName</a:t>
            </a:r>
            <a:r>
              <a:rPr lang="en-US" b="1" dirty="0">
                <a:solidFill>
                  <a:schemeClr val="bg1"/>
                </a:solidFill>
              </a:rPr>
              <a:t>() + "@" +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0" y="2266950"/>
            <a:ext cx="32004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Integer.toHexString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hashCode</a:t>
            </a:r>
            <a:r>
              <a:rPr lang="en-US" b="1" dirty="0">
                <a:solidFill>
                  <a:schemeClr val="bg1"/>
                </a:solidFill>
              </a:rPr>
              <a:t>());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here </a:t>
            </a:r>
            <a:r>
              <a:rPr lang="en-US" b="1" dirty="0" err="1">
                <a:solidFill>
                  <a:schemeClr val="bg1"/>
                </a:solidFill>
              </a:rPr>
              <a:t>getClass</a:t>
            </a:r>
            <a:r>
              <a:rPr lang="en-US" b="1" dirty="0">
                <a:solidFill>
                  <a:schemeClr val="bg1"/>
                </a:solidFill>
              </a:rPr>
              <a:t>().</a:t>
            </a:r>
            <a:r>
              <a:rPr lang="en-US" b="1" dirty="0" err="1">
                <a:solidFill>
                  <a:schemeClr val="bg1"/>
                </a:solidFill>
              </a:rPr>
              <a:t>getName</a:t>
            </a:r>
            <a:r>
              <a:rPr lang="en-US" b="1" dirty="0">
                <a:solidFill>
                  <a:schemeClr val="bg1"/>
                </a:solidFill>
              </a:rPr>
              <a:t>() =&gt;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classname@hexa_decimal_String_representation_of_hashCode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63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 b="1" dirty="0"/>
              <a:t>38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152400" y="209550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public void </a:t>
            </a:r>
            <a:r>
              <a:rPr lang="en-US" b="1" dirty="0" err="1">
                <a:solidFill>
                  <a:schemeClr val="bg1"/>
                </a:solidFill>
              </a:rPr>
              <a:t>ensureCapacity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initialcapacity</a:t>
            </a:r>
            <a:r>
              <a:rPr lang="en-US" b="1" dirty="0">
                <a:solidFill>
                  <a:schemeClr val="bg1"/>
                </a:solidFill>
              </a:rPr>
              <a:t>);</a:t>
            </a:r>
          </a:p>
          <a:p>
            <a:r>
              <a:rPr lang="en-US" b="1" dirty="0">
                <a:solidFill>
                  <a:schemeClr val="bg1"/>
                </a:solidFill>
              </a:rPr>
              <a:t>To increase the capacity dynamically(fly) based on our requirement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StringBufferDemo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=new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sb.capacity</a:t>
            </a:r>
            <a:r>
              <a:rPr lang="en-US" b="1" dirty="0">
                <a:solidFill>
                  <a:schemeClr val="bg1"/>
                </a:solidFill>
              </a:rPr>
              <a:t>());//16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sb.ensureCapacity</a:t>
            </a:r>
            <a:r>
              <a:rPr lang="en-US" b="1" dirty="0">
                <a:solidFill>
                  <a:schemeClr val="bg1"/>
                </a:solidFill>
              </a:rPr>
              <a:t>(1000);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sb.capacity</a:t>
            </a:r>
            <a:r>
              <a:rPr lang="en-US" b="1" dirty="0">
                <a:solidFill>
                  <a:schemeClr val="bg1"/>
                </a:solidFill>
              </a:rPr>
              <a:t>());//1000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3132081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Note :</a:t>
            </a:r>
          </a:p>
          <a:p>
            <a:r>
              <a:rPr lang="en-US" b="1" dirty="0">
                <a:solidFill>
                  <a:schemeClr val="bg1"/>
                </a:solidFill>
              </a:rPr>
              <a:t>Every method present in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is </a:t>
            </a:r>
            <a:r>
              <a:rPr lang="en-US" b="1" dirty="0" err="1">
                <a:solidFill>
                  <a:schemeClr val="bg1"/>
                </a:solidFill>
              </a:rPr>
              <a:t>syncronized</a:t>
            </a:r>
            <a:r>
              <a:rPr lang="en-US" b="1" dirty="0">
                <a:solidFill>
                  <a:schemeClr val="bg1"/>
                </a:solidFill>
              </a:rPr>
              <a:t> hence at a time only one thread is</a:t>
            </a:r>
          </a:p>
          <a:p>
            <a:r>
              <a:rPr lang="en-US" b="1" dirty="0">
                <a:solidFill>
                  <a:schemeClr val="bg1"/>
                </a:solidFill>
              </a:rPr>
              <a:t>allowed to operate on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object , it increases waiting time of the threads and</a:t>
            </a:r>
          </a:p>
          <a:p>
            <a:r>
              <a:rPr lang="en-US" b="1" dirty="0">
                <a:solidFill>
                  <a:schemeClr val="bg1"/>
                </a:solidFill>
              </a:rPr>
              <a:t>creates </a:t>
            </a:r>
            <a:r>
              <a:rPr lang="en-US" b="1" dirty="0" err="1">
                <a:solidFill>
                  <a:schemeClr val="bg1"/>
                </a:solidFill>
              </a:rPr>
              <a:t>performence</a:t>
            </a:r>
            <a:r>
              <a:rPr lang="en-US" b="1" dirty="0">
                <a:solidFill>
                  <a:schemeClr val="bg1"/>
                </a:solidFill>
              </a:rPr>
              <a:t> problems , to overcome this problem we should go </a:t>
            </a:r>
            <a:r>
              <a:rPr lang="en-US" b="1" dirty="0" smtClean="0">
                <a:solidFill>
                  <a:schemeClr val="bg1"/>
                </a:solidFill>
              </a:rPr>
              <a:t>for </a:t>
            </a:r>
            <a:r>
              <a:rPr lang="en-US" b="1" dirty="0" err="1" smtClean="0">
                <a:solidFill>
                  <a:schemeClr val="bg1"/>
                </a:solidFill>
              </a:rPr>
              <a:t>StringBuilder</a:t>
            </a:r>
            <a:r>
              <a:rPr lang="en-US" b="1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6063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91201" y="1885950"/>
            <a:ext cx="2667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String</a:t>
            </a:r>
          </a:p>
          <a:p>
            <a:r>
              <a:rPr lang="en-US" sz="4000" b="1" dirty="0" smtClean="0">
                <a:solidFill>
                  <a:schemeClr val="accent1"/>
                </a:solidFill>
              </a:rPr>
              <a:t>Builder </a:t>
            </a:r>
            <a:r>
              <a:rPr lang="en-US" sz="4000" b="1" dirty="0">
                <a:solidFill>
                  <a:schemeClr val="accent1"/>
                </a:solidFill>
              </a:rPr>
              <a:t>(1.5v)</a:t>
            </a:r>
            <a:endParaRPr 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5273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38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35293" y="57150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Every method present in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is declared as synchronized hence at </a:t>
            </a:r>
            <a:r>
              <a:rPr lang="en-US" b="1" dirty="0" smtClean="0">
                <a:solidFill>
                  <a:schemeClr val="bg1"/>
                </a:solidFill>
              </a:rPr>
              <a:t>a time </a:t>
            </a:r>
            <a:r>
              <a:rPr lang="en-US" b="1" dirty="0">
                <a:solidFill>
                  <a:schemeClr val="bg1"/>
                </a:solidFill>
              </a:rPr>
              <a:t>only one thread is allowed to operate on the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object due to </a:t>
            </a:r>
            <a:r>
              <a:rPr lang="en-US" b="1" dirty="0" smtClean="0">
                <a:solidFill>
                  <a:schemeClr val="bg1"/>
                </a:solidFill>
              </a:rPr>
              <a:t>this, waiting </a:t>
            </a:r>
            <a:r>
              <a:rPr lang="en-US" b="1" dirty="0">
                <a:solidFill>
                  <a:schemeClr val="bg1"/>
                </a:solidFill>
              </a:rPr>
              <a:t>time of the threads will be increased and effects performance of </a:t>
            </a:r>
            <a:r>
              <a:rPr lang="en-US" b="1" dirty="0" smtClean="0">
                <a:solidFill>
                  <a:schemeClr val="bg1"/>
                </a:solidFill>
              </a:rPr>
              <a:t>the system.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To </a:t>
            </a:r>
            <a:r>
              <a:rPr lang="en-US" b="1" dirty="0">
                <a:solidFill>
                  <a:schemeClr val="bg1"/>
                </a:solidFill>
              </a:rPr>
              <a:t>overcome this problem sun people introduced </a:t>
            </a:r>
            <a:r>
              <a:rPr lang="en-US" b="1" dirty="0" err="1">
                <a:solidFill>
                  <a:schemeClr val="bg1"/>
                </a:solidFill>
              </a:rPr>
              <a:t>StringBuilder</a:t>
            </a:r>
            <a:r>
              <a:rPr lang="en-US" b="1" dirty="0">
                <a:solidFill>
                  <a:schemeClr val="bg1"/>
                </a:solidFill>
              </a:rPr>
              <a:t> concept in 1.5v.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9419" y="1873032"/>
            <a:ext cx="26837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Vs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StringBuilder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 descr="C:\Users\DELL\Desktop\kjk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80809"/>
            <a:ext cx="6230937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0896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1066800" y="590550"/>
            <a:ext cx="457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1"/>
                </a:solidFill>
              </a:rPr>
              <a:t>String </a:t>
            </a:r>
            <a:r>
              <a:rPr lang="en-US" sz="5400" b="1" dirty="0" err="1">
                <a:solidFill>
                  <a:schemeClr val="accent1"/>
                </a:solidFill>
              </a:rPr>
              <a:t>vs</a:t>
            </a:r>
            <a:r>
              <a:rPr lang="en-US" sz="5400" b="1" dirty="0">
                <a:solidFill>
                  <a:schemeClr val="accent1"/>
                </a:solidFill>
              </a:rPr>
              <a:t> </a:t>
            </a:r>
            <a:r>
              <a:rPr lang="en-US" sz="5400" b="1" dirty="0" err="1">
                <a:solidFill>
                  <a:schemeClr val="accent1"/>
                </a:solidFill>
              </a:rPr>
              <a:t>StringBuffer</a:t>
            </a:r>
            <a:r>
              <a:rPr lang="en-US" sz="5400" b="1" dirty="0">
                <a:solidFill>
                  <a:schemeClr val="accent1"/>
                </a:solidFill>
              </a:rPr>
              <a:t> </a:t>
            </a:r>
            <a:r>
              <a:rPr lang="en-US" sz="5400" b="1" dirty="0" err="1">
                <a:solidFill>
                  <a:schemeClr val="accent1"/>
                </a:solidFill>
              </a:rPr>
              <a:t>vs</a:t>
            </a:r>
            <a:r>
              <a:rPr lang="en-US" sz="5400" b="1" dirty="0">
                <a:solidFill>
                  <a:schemeClr val="accent1"/>
                </a:solidFill>
              </a:rPr>
              <a:t> </a:t>
            </a:r>
            <a:r>
              <a:rPr lang="en-US" sz="5400" b="1" dirty="0" err="1">
                <a:solidFill>
                  <a:schemeClr val="accent1"/>
                </a:solidFill>
              </a:rPr>
              <a:t>StringBuilder</a:t>
            </a:r>
            <a:endParaRPr lang="en-US" sz="5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58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990600" y="1123950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If the content is fixed and won't change frequently then we should go for String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If the content will change frequently but Thread safety is required then </a:t>
            </a:r>
            <a:r>
              <a:rPr lang="en-US" b="1" dirty="0" smtClean="0">
                <a:solidFill>
                  <a:schemeClr val="bg1"/>
                </a:solidFill>
              </a:rPr>
              <a:t>we should </a:t>
            </a:r>
            <a:r>
              <a:rPr lang="en-US" b="1" dirty="0">
                <a:solidFill>
                  <a:schemeClr val="bg1"/>
                </a:solidFill>
              </a:rPr>
              <a:t>go for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If the content will change frequently and Thread safety is not required then we</a:t>
            </a:r>
          </a:p>
          <a:p>
            <a:r>
              <a:rPr lang="en-US" b="1" dirty="0">
                <a:solidFill>
                  <a:schemeClr val="bg1"/>
                </a:solidFill>
              </a:rPr>
              <a:t>should go for </a:t>
            </a:r>
            <a:r>
              <a:rPr lang="en-US" b="1" dirty="0" err="1">
                <a:solidFill>
                  <a:schemeClr val="bg1"/>
                </a:solidFill>
              </a:rPr>
              <a:t>StringBuilder</a:t>
            </a:r>
            <a:r>
              <a:rPr lang="en-US" b="1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0050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1828800" y="2110085"/>
            <a:ext cx="38523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Method chaining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3801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88143"/>
            <a:ext cx="4572000" cy="50475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 most of the methods in String,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 err="1">
                <a:solidFill>
                  <a:schemeClr val="bg1"/>
                </a:solidFill>
              </a:rPr>
              <a:t>StringBuilder</a:t>
            </a:r>
            <a:r>
              <a:rPr lang="en-US" b="1" dirty="0">
                <a:solidFill>
                  <a:schemeClr val="bg1"/>
                </a:solidFill>
              </a:rPr>
              <a:t> the return</a:t>
            </a:r>
          </a:p>
          <a:p>
            <a:r>
              <a:rPr lang="en-US" b="1" dirty="0">
                <a:solidFill>
                  <a:schemeClr val="bg1"/>
                </a:solidFill>
              </a:rPr>
              <a:t>type is same type only. Hence after applying method on the result we can call</a:t>
            </a:r>
          </a:p>
          <a:p>
            <a:r>
              <a:rPr lang="en-US" b="1" dirty="0">
                <a:solidFill>
                  <a:schemeClr val="bg1"/>
                </a:solidFill>
              </a:rPr>
              <a:t>another method which forms method chaining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Example: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sb.m1().m2().m3()...............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In method chaining all methods will be evaluated from left to right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StringBufferDemo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public </a:t>
            </a:r>
            <a:r>
              <a:rPr lang="en-US" b="1" dirty="0">
                <a:solidFill>
                  <a:schemeClr val="bg1"/>
                </a:solidFill>
              </a:rPr>
              <a:t>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nn-NO" b="1" dirty="0" smtClean="0">
                <a:solidFill>
                  <a:schemeClr val="bg1"/>
                </a:solidFill>
              </a:rPr>
              <a:t>sb.append</a:t>
            </a:r>
            <a:r>
              <a:rPr lang="nn-NO" b="1" dirty="0">
                <a:solidFill>
                  <a:schemeClr val="bg1"/>
                </a:solidFill>
              </a:rPr>
              <a:t>("ashok").insert(5,"arunkumar").delete(11,13)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.reverse().append("solutions").insert(18,"abcdf").reverse();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); // </a:t>
            </a:r>
            <a:r>
              <a:rPr lang="en-US" b="1" dirty="0" err="1">
                <a:solidFill>
                  <a:schemeClr val="bg1"/>
                </a:solidFill>
              </a:rPr>
              <a:t>snofdcbaitulosashokarunkur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60562" y="4837644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898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67400" y="1657350"/>
            <a:ext cx="2590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Wrapper classes</a:t>
            </a:r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1718905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main objectives of wrapper classes are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To </a:t>
            </a:r>
            <a:r>
              <a:rPr lang="en-US" b="1" dirty="0">
                <a:solidFill>
                  <a:schemeClr val="bg1"/>
                </a:solidFill>
              </a:rPr>
              <a:t>wrap primitives into object form so that we can handle primitives also </a:t>
            </a:r>
            <a:r>
              <a:rPr lang="en-US" b="1" dirty="0" smtClean="0">
                <a:solidFill>
                  <a:schemeClr val="bg1"/>
                </a:solidFill>
              </a:rPr>
              <a:t>just like </a:t>
            </a:r>
            <a:r>
              <a:rPr lang="en-US" b="1" dirty="0">
                <a:solidFill>
                  <a:schemeClr val="bg1"/>
                </a:solidFill>
              </a:rPr>
              <a:t>objects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To define several utility functions which are required for the primitives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8474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62600" y="1809750"/>
            <a:ext cx="3082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Constructors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1622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40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76200" y="129540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All most all wrapper classes define the following 2 constructors one can take</a:t>
            </a:r>
          </a:p>
          <a:p>
            <a:r>
              <a:rPr lang="en-US" b="1" dirty="0">
                <a:solidFill>
                  <a:schemeClr val="bg1"/>
                </a:solidFill>
              </a:rPr>
              <a:t>corresponding primitive as argument and the other can take String as argument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Example: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342900" indent="-342900">
              <a:buAutoNum type="arabicParenR"/>
            </a:pPr>
            <a:r>
              <a:rPr lang="nn-NO" b="1" dirty="0" smtClean="0">
                <a:solidFill>
                  <a:schemeClr val="bg1"/>
                </a:solidFill>
              </a:rPr>
              <a:t>Integer </a:t>
            </a:r>
            <a:r>
              <a:rPr lang="nn-NO" b="1" dirty="0">
                <a:solidFill>
                  <a:schemeClr val="bg1"/>
                </a:solidFill>
              </a:rPr>
              <a:t>i=new Integer(10</a:t>
            </a:r>
            <a:r>
              <a:rPr lang="nn-NO" b="1" dirty="0" smtClean="0">
                <a:solidFill>
                  <a:schemeClr val="bg1"/>
                </a:solidFill>
              </a:rPr>
              <a:t>);</a:t>
            </a:r>
          </a:p>
          <a:p>
            <a:r>
              <a:rPr lang="nn-NO" b="1" dirty="0" smtClean="0">
                <a:solidFill>
                  <a:schemeClr val="bg1"/>
                </a:solidFill>
              </a:rPr>
              <a:t> </a:t>
            </a:r>
            <a:r>
              <a:rPr lang="nn-NO" b="1" dirty="0">
                <a:solidFill>
                  <a:schemeClr val="bg1"/>
                </a:solidFill>
              </a:rPr>
              <a:t>2) Integer i=new Integer("10");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If the String is not properly formatted i.e., if it is not representing number then</a:t>
            </a:r>
          </a:p>
          <a:p>
            <a:r>
              <a:rPr lang="en-US" b="1" dirty="0">
                <a:solidFill>
                  <a:schemeClr val="bg1"/>
                </a:solidFill>
              </a:rPr>
              <a:t>we will get runtime exception saying "</a:t>
            </a:r>
            <a:r>
              <a:rPr lang="en-US" b="1" dirty="0" err="1">
                <a:solidFill>
                  <a:schemeClr val="bg1"/>
                </a:solidFill>
              </a:rPr>
              <a:t>NumberFormatException</a:t>
            </a:r>
            <a:r>
              <a:rPr lang="en-US" b="1" dirty="0" smtClean="0">
                <a:solidFill>
                  <a:schemeClr val="bg1"/>
                </a:solidFill>
              </a:rPr>
              <a:t>".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Example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WrapperClassDemo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)throws Exception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Integer i=new Integer("ten");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(i);//</a:t>
            </a:r>
            <a:r>
              <a:rPr lang="en-US" b="1" dirty="0" err="1">
                <a:solidFill>
                  <a:schemeClr val="bg1"/>
                </a:solidFill>
              </a:rPr>
              <a:t>NumberFormatException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66648" y="112616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Float class defines 3 constructors with float, String and double arguments.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1) Float f=new Float (10.5f);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2) Float f=new Float ("10.5f");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3) Float f=new Float(10.5);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4) Float f=new Float ("10.5");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4400" y="1530658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Character class defines only one constructor which can take char primitive </a:t>
            </a:r>
            <a:r>
              <a:rPr lang="en-US" b="1" dirty="0" smtClean="0">
                <a:solidFill>
                  <a:schemeClr val="bg1"/>
                </a:solidFill>
              </a:rPr>
              <a:t>as argument </a:t>
            </a:r>
            <a:r>
              <a:rPr lang="en-US" b="1" dirty="0">
                <a:solidFill>
                  <a:schemeClr val="bg1"/>
                </a:solidFill>
              </a:rPr>
              <a:t>there is no String argument constructor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Character </a:t>
            </a:r>
            <a:r>
              <a:rPr lang="en-US" b="1" dirty="0" err="1">
                <a:solidFill>
                  <a:schemeClr val="bg1"/>
                </a:solidFill>
              </a:rPr>
              <a:t>ch</a:t>
            </a:r>
            <a:r>
              <a:rPr lang="en-US" b="1" dirty="0">
                <a:solidFill>
                  <a:schemeClr val="bg1"/>
                </a:solidFill>
              </a:rPr>
              <a:t>=new Character('a');//valid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Character </a:t>
            </a:r>
            <a:r>
              <a:rPr lang="en-US" b="1" dirty="0" err="1">
                <a:solidFill>
                  <a:schemeClr val="bg1"/>
                </a:solidFill>
              </a:rPr>
              <a:t>ch</a:t>
            </a:r>
            <a:r>
              <a:rPr lang="en-US" b="1" dirty="0">
                <a:solidFill>
                  <a:schemeClr val="bg1"/>
                </a:solidFill>
              </a:rPr>
              <a:t>=new Character("a");//invalid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4400" y="293723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Boolean class defines 2 constructors with </a:t>
            </a:r>
            <a:r>
              <a:rPr lang="en-US" b="1" dirty="0" err="1">
                <a:solidFill>
                  <a:schemeClr val="bg1"/>
                </a:solidFill>
              </a:rPr>
              <a:t>boolean</a:t>
            </a:r>
            <a:r>
              <a:rPr lang="en-US" b="1" dirty="0">
                <a:solidFill>
                  <a:schemeClr val="bg1"/>
                </a:solidFill>
              </a:rPr>
              <a:t> primitive and String</a:t>
            </a:r>
          </a:p>
          <a:p>
            <a:r>
              <a:rPr lang="en-US" b="1" dirty="0">
                <a:solidFill>
                  <a:schemeClr val="bg1"/>
                </a:solidFill>
              </a:rPr>
              <a:t>arguments.</a:t>
            </a:r>
          </a:p>
          <a:p>
            <a:r>
              <a:rPr lang="en-US" b="1" dirty="0">
                <a:solidFill>
                  <a:schemeClr val="bg1"/>
                </a:solidFill>
              </a:rPr>
              <a:t>If we want to pass </a:t>
            </a:r>
            <a:r>
              <a:rPr lang="en-US" b="1" dirty="0" err="1">
                <a:solidFill>
                  <a:schemeClr val="bg1"/>
                </a:solidFill>
              </a:rPr>
              <a:t>boolean</a:t>
            </a:r>
            <a:r>
              <a:rPr lang="en-US" b="1" dirty="0">
                <a:solidFill>
                  <a:schemeClr val="bg1"/>
                </a:solidFill>
              </a:rPr>
              <a:t> primitive the only allowed values are true, false where</a:t>
            </a:r>
          </a:p>
          <a:p>
            <a:r>
              <a:rPr lang="en-US" b="1" dirty="0">
                <a:solidFill>
                  <a:schemeClr val="bg1"/>
                </a:solidFill>
              </a:rPr>
              <a:t>case should be lower case.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694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b="1" dirty="0"/>
              <a:t>4</a:t>
            </a:r>
            <a:endParaRPr dirty="0"/>
          </a:p>
        </p:txBody>
      </p:sp>
      <p:grpSp>
        <p:nvGrpSpPr>
          <p:cNvPr id="175" name="Google Shape;175;p20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176" name="Google Shape;176;p2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81" name="Google Shape;181;p20"/>
          <p:cNvPicPr preferRelativeResize="0"/>
          <p:nvPr/>
        </p:nvPicPr>
        <p:blipFill rotWithShape="1">
          <a:blip r:embed="rId3">
            <a:alphaModFix/>
          </a:blip>
          <a:srcRect l="37863" t="11229" r="18226"/>
          <a:stretch/>
        </p:blipFill>
        <p:spPr>
          <a:xfrm>
            <a:off x="5690400" y="751500"/>
            <a:ext cx="2702100" cy="3639601"/>
          </a:xfrm>
          <a:prstGeom prst="rect">
            <a:avLst/>
          </a:prstGeom>
          <a:noFill/>
          <a:ln>
            <a:noFill/>
          </a:ln>
          <a:effectLst>
            <a:outerShdw blurRad="285750" dist="190500" dir="2760000" algn="bl" rotWithShape="0">
              <a:schemeClr val="dk1">
                <a:alpha val="35000"/>
              </a:scheme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76200" y="879274"/>
            <a:ext cx="4572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 provide our own String representation we have to override </a:t>
            </a:r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() method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in </a:t>
            </a:r>
            <a:r>
              <a:rPr lang="en-US" b="1" dirty="0">
                <a:solidFill>
                  <a:schemeClr val="bg1"/>
                </a:solidFill>
              </a:rPr>
              <a:t>our class.</a:t>
            </a:r>
          </a:p>
          <a:p>
            <a:r>
              <a:rPr lang="en-US" b="1" dirty="0">
                <a:solidFill>
                  <a:schemeClr val="bg1"/>
                </a:solidFill>
              </a:rPr>
              <a:t>Ex : For example whenever we are try to print student reference to print his a</a:t>
            </a:r>
          </a:p>
          <a:p>
            <a:r>
              <a:rPr lang="en-US" b="1" dirty="0">
                <a:solidFill>
                  <a:schemeClr val="bg1"/>
                </a:solidFill>
              </a:rPr>
              <a:t>name and roll no we have to override </a:t>
            </a:r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() method as follows.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public String </a:t>
            </a:r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(){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return name+"........"+</a:t>
            </a:r>
            <a:r>
              <a:rPr lang="en-US" b="1" dirty="0" err="1">
                <a:solidFill>
                  <a:schemeClr val="bg1"/>
                </a:solidFill>
              </a:rPr>
              <a:t>rollno</a:t>
            </a:r>
            <a:r>
              <a:rPr lang="en-US" b="1" dirty="0">
                <a:solidFill>
                  <a:schemeClr val="bg1"/>
                </a:solidFill>
              </a:rPr>
              <a:t>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In String class,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StringBuilder</a:t>
            </a:r>
            <a:r>
              <a:rPr lang="en-US" b="1" dirty="0">
                <a:solidFill>
                  <a:schemeClr val="bg1"/>
                </a:solidFill>
              </a:rPr>
              <a:t>, wrapper classes and in all collection</a:t>
            </a:r>
          </a:p>
          <a:p>
            <a:r>
              <a:rPr lang="en-US" b="1" dirty="0">
                <a:solidFill>
                  <a:schemeClr val="bg1"/>
                </a:solidFill>
              </a:rPr>
              <a:t>classes </a:t>
            </a:r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() method is overridden for meaningful string representation.</a:t>
            </a:r>
          </a:p>
          <a:p>
            <a:r>
              <a:rPr lang="en-US" b="1" dirty="0">
                <a:solidFill>
                  <a:schemeClr val="bg1"/>
                </a:solidFill>
              </a:rPr>
              <a:t>Hence in our classes also highly recommended to override </a:t>
            </a:r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() method.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40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76200" y="133350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Boolean </a:t>
            </a:r>
            <a:r>
              <a:rPr lang="en-US" b="1" dirty="0">
                <a:solidFill>
                  <a:schemeClr val="bg1"/>
                </a:solidFill>
              </a:rPr>
              <a:t>b=new Boolean(true);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Boolean b=new Boolean(false);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//</a:t>
            </a:r>
            <a:r>
              <a:rPr lang="en-US" b="1" dirty="0">
                <a:solidFill>
                  <a:schemeClr val="bg1"/>
                </a:solidFill>
              </a:rPr>
              <a:t>Boolean b1=new Boolean(True);//C.E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//Boolean b=new Boolean(False);//C.E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//Boolean b=new Boolean(TRUE);//C.E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5076" y="1733788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If we are passing String argument then case is not important and content is not</a:t>
            </a:r>
          </a:p>
          <a:p>
            <a:r>
              <a:rPr lang="en-US" b="1" dirty="0">
                <a:solidFill>
                  <a:schemeClr val="bg1"/>
                </a:solidFill>
              </a:rPr>
              <a:t>important. If the content is case insensitive String of true then it is treated as true</a:t>
            </a:r>
          </a:p>
          <a:p>
            <a:r>
              <a:rPr lang="en-US" b="1" dirty="0">
                <a:solidFill>
                  <a:schemeClr val="bg1"/>
                </a:solidFill>
              </a:rPr>
              <a:t>in all other cases it is treated as false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Example </a:t>
            </a:r>
            <a:r>
              <a:rPr lang="en-US" b="1" dirty="0">
                <a:solidFill>
                  <a:schemeClr val="bg1"/>
                </a:solidFill>
              </a:rPr>
              <a:t>1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WrapperClassDemo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public </a:t>
            </a:r>
            <a:r>
              <a:rPr lang="en-US" b="1" dirty="0">
                <a:solidFill>
                  <a:schemeClr val="bg1"/>
                </a:solidFill>
              </a:rPr>
              <a:t>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)throws Exception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Boolean </a:t>
            </a:r>
            <a:r>
              <a:rPr lang="en-US" b="1" dirty="0">
                <a:solidFill>
                  <a:schemeClr val="bg1"/>
                </a:solidFill>
              </a:rPr>
              <a:t>b1=new Boolean("true");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Boolean b2=new Boolean("True");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Boolean b3=new Boolean("false");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Boolean </a:t>
            </a:r>
            <a:r>
              <a:rPr lang="en-US" b="1" dirty="0">
                <a:solidFill>
                  <a:schemeClr val="bg1"/>
                </a:solidFill>
              </a:rPr>
              <a:t>b4=new Boolean("False");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Boolean b5=new Boolean("</a:t>
            </a:r>
            <a:r>
              <a:rPr lang="en-US" b="1" dirty="0" err="1">
                <a:solidFill>
                  <a:schemeClr val="bg1"/>
                </a:solidFill>
              </a:rPr>
              <a:t>ashok</a:t>
            </a:r>
            <a:r>
              <a:rPr lang="en-US" b="1" dirty="0">
                <a:solidFill>
                  <a:schemeClr val="bg1"/>
                </a:solidFill>
              </a:rPr>
              <a:t>");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0" y="133350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Boolean b6=new Boolean("TRUE</a:t>
            </a:r>
            <a:r>
              <a:rPr lang="en-US" b="1" dirty="0" smtClean="0">
                <a:solidFill>
                  <a:schemeClr val="bg1"/>
                </a:solidFill>
              </a:rPr>
              <a:t>");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(b1);//true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(b2</a:t>
            </a:r>
            <a:r>
              <a:rPr lang="en-US" b="1" dirty="0">
                <a:solidFill>
                  <a:schemeClr val="bg1"/>
                </a:solidFill>
              </a:rPr>
              <a:t>);//true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(b3</a:t>
            </a:r>
            <a:r>
              <a:rPr lang="en-US" b="1" dirty="0">
                <a:solidFill>
                  <a:schemeClr val="bg1"/>
                </a:solidFill>
              </a:rPr>
              <a:t>);//false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(b4</a:t>
            </a:r>
            <a:r>
              <a:rPr lang="en-US" b="1" dirty="0">
                <a:solidFill>
                  <a:schemeClr val="bg1"/>
                </a:solidFill>
              </a:rPr>
              <a:t>);//false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(b5);//false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(b6);//true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Example </a:t>
            </a:r>
            <a:r>
              <a:rPr lang="en-US" b="1" dirty="0">
                <a:solidFill>
                  <a:schemeClr val="bg1"/>
                </a:solidFill>
              </a:rPr>
              <a:t>2(for exam purpose):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WrapperClassDemo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)throws Exception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Boolean </a:t>
            </a:r>
            <a:r>
              <a:rPr lang="en-US" b="1" dirty="0">
                <a:solidFill>
                  <a:schemeClr val="bg1"/>
                </a:solidFill>
              </a:rPr>
              <a:t>b1=new Boolean("yes");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Boolean </a:t>
            </a:r>
            <a:r>
              <a:rPr lang="en-US" b="1" dirty="0">
                <a:solidFill>
                  <a:schemeClr val="bg1"/>
                </a:solidFill>
              </a:rPr>
              <a:t>b2=new Boolean("no");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(b1</a:t>
            </a:r>
            <a:r>
              <a:rPr lang="en-US" b="1" dirty="0">
                <a:solidFill>
                  <a:schemeClr val="bg1"/>
                </a:solidFill>
              </a:rPr>
              <a:t>);//false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(b2</a:t>
            </a:r>
            <a:r>
              <a:rPr lang="en-US" b="1" dirty="0">
                <a:solidFill>
                  <a:schemeClr val="bg1"/>
                </a:solidFill>
              </a:rPr>
              <a:t>);//</a:t>
            </a:r>
            <a:r>
              <a:rPr lang="en-US" b="1" dirty="0" smtClean="0">
                <a:solidFill>
                  <a:schemeClr val="bg1"/>
                </a:solidFill>
              </a:rPr>
              <a:t>false 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(b1.equals(b2));//true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(b1==b2);//false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979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 b="1" dirty="0"/>
              <a:t>41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914400" y="285750"/>
            <a:ext cx="3788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u="sng" dirty="0">
                <a:solidFill>
                  <a:schemeClr val="bg1"/>
                </a:solidFill>
              </a:rPr>
              <a:t>Wrapper class Constructor summery</a:t>
            </a:r>
            <a:endParaRPr lang="en-US" sz="1600" u="sng" dirty="0">
              <a:solidFill>
                <a:schemeClr val="bg1"/>
              </a:solidFill>
            </a:endParaRPr>
          </a:p>
        </p:txBody>
      </p:sp>
      <p:pic>
        <p:nvPicPr>
          <p:cNvPr id="7170" name="Picture 2" descr="C:\Users\DELL\Desktop\hjkhj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11329"/>
            <a:ext cx="599836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3878" y="363855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Note :</a:t>
            </a:r>
          </a:p>
          <a:p>
            <a:r>
              <a:rPr lang="en-US" b="1" dirty="0">
                <a:solidFill>
                  <a:schemeClr val="bg1"/>
                </a:solidFill>
              </a:rPr>
              <a:t>1) In all wrapper classes </a:t>
            </a:r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() method is overridden to return its content.</a:t>
            </a:r>
          </a:p>
          <a:p>
            <a:r>
              <a:rPr lang="en-US" b="1" dirty="0">
                <a:solidFill>
                  <a:schemeClr val="bg1"/>
                </a:solidFill>
              </a:rPr>
              <a:t>2) In all wrapper classes .equals() method is overridden for content compression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24600" y="1657350"/>
            <a:ext cx="28956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 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Integer i1 = new Integer(10) ;</a:t>
            </a:r>
          </a:p>
          <a:p>
            <a:r>
              <a:rPr lang="en-US" b="1" dirty="0">
                <a:solidFill>
                  <a:schemeClr val="bg1"/>
                </a:solidFill>
              </a:rPr>
              <a:t>Integer i2 = new Integer(10);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(i1); //10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(i1.equals(i2)); //true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2633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2356971" y="2263973"/>
            <a:ext cx="51860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accent1"/>
                </a:solidFill>
              </a:rPr>
              <a:t>Utility methods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1910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42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0" y="74295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</a:t>
            </a:r>
            <a:r>
              <a:rPr lang="en-US" b="1" dirty="0" err="1">
                <a:solidFill>
                  <a:schemeClr val="bg1"/>
                </a:solidFill>
              </a:rPr>
              <a:t>valueOf</a:t>
            </a:r>
            <a:r>
              <a:rPr lang="en-US" b="1" dirty="0">
                <a:solidFill>
                  <a:schemeClr val="bg1"/>
                </a:solidFill>
              </a:rPr>
              <a:t>() method.</a:t>
            </a:r>
          </a:p>
          <a:p>
            <a:r>
              <a:rPr lang="en-US" b="1" dirty="0">
                <a:solidFill>
                  <a:schemeClr val="bg1"/>
                </a:solidFill>
              </a:rPr>
              <a:t>2. </a:t>
            </a:r>
            <a:r>
              <a:rPr lang="en-US" b="1" dirty="0" err="1">
                <a:solidFill>
                  <a:schemeClr val="bg1"/>
                </a:solidFill>
              </a:rPr>
              <a:t>XXXValue</a:t>
            </a:r>
            <a:r>
              <a:rPr lang="en-US" b="1" dirty="0">
                <a:solidFill>
                  <a:schemeClr val="bg1"/>
                </a:solidFill>
              </a:rPr>
              <a:t>() method.</a:t>
            </a:r>
          </a:p>
          <a:p>
            <a:r>
              <a:rPr lang="en-US" b="1" dirty="0">
                <a:solidFill>
                  <a:schemeClr val="bg1"/>
                </a:solidFill>
              </a:rPr>
              <a:t>3. </a:t>
            </a:r>
            <a:r>
              <a:rPr lang="en-US" b="1" dirty="0" err="1">
                <a:solidFill>
                  <a:schemeClr val="bg1"/>
                </a:solidFill>
              </a:rPr>
              <a:t>parseXxx</a:t>
            </a:r>
            <a:r>
              <a:rPr lang="en-US" b="1" dirty="0">
                <a:solidFill>
                  <a:schemeClr val="bg1"/>
                </a:solidFill>
              </a:rPr>
              <a:t>() method.</a:t>
            </a:r>
          </a:p>
          <a:p>
            <a:r>
              <a:rPr lang="en-US" b="1" dirty="0">
                <a:solidFill>
                  <a:schemeClr val="bg1"/>
                </a:solidFill>
              </a:rPr>
              <a:t>4. </a:t>
            </a:r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() method.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" y="1809750"/>
            <a:ext cx="16546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err="1">
                <a:solidFill>
                  <a:schemeClr val="bg1"/>
                </a:solidFill>
              </a:rPr>
              <a:t>valueOf</a:t>
            </a:r>
            <a:r>
              <a:rPr lang="en-US" b="1" u="sng" dirty="0">
                <a:solidFill>
                  <a:schemeClr val="bg1"/>
                </a:solidFill>
              </a:rPr>
              <a:t>() method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" y="220241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 can use </a:t>
            </a:r>
            <a:r>
              <a:rPr lang="en-US" b="1" dirty="0" err="1">
                <a:solidFill>
                  <a:schemeClr val="bg1"/>
                </a:solidFill>
              </a:rPr>
              <a:t>valueOf</a:t>
            </a:r>
            <a:r>
              <a:rPr lang="en-US" b="1" dirty="0">
                <a:solidFill>
                  <a:schemeClr val="bg1"/>
                </a:solidFill>
              </a:rPr>
              <a:t>() method to create wrapper object for the given primitive or String</a:t>
            </a:r>
          </a:p>
          <a:p>
            <a:r>
              <a:rPr lang="en-US" b="1" dirty="0">
                <a:solidFill>
                  <a:schemeClr val="bg1"/>
                </a:solidFill>
              </a:rPr>
              <a:t>this method is alternative to constructor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" y="302895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Form 1:</a:t>
            </a:r>
          </a:p>
          <a:p>
            <a:r>
              <a:rPr lang="en-US" b="1" dirty="0">
                <a:solidFill>
                  <a:schemeClr val="bg1"/>
                </a:solidFill>
              </a:rPr>
              <a:t>Every wrapper class except Character class contains a static </a:t>
            </a:r>
            <a:r>
              <a:rPr lang="en-US" b="1" dirty="0" err="1">
                <a:solidFill>
                  <a:schemeClr val="bg1"/>
                </a:solidFill>
              </a:rPr>
              <a:t>valueOf</a:t>
            </a:r>
            <a:r>
              <a:rPr lang="en-US" b="1" dirty="0">
                <a:solidFill>
                  <a:schemeClr val="bg1"/>
                </a:solidFill>
              </a:rPr>
              <a:t>() method to create</a:t>
            </a:r>
          </a:p>
          <a:p>
            <a:r>
              <a:rPr lang="en-US" b="1" dirty="0">
                <a:solidFill>
                  <a:schemeClr val="bg1"/>
                </a:solidFill>
              </a:rPr>
              <a:t>wrapper object for the given String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public static wrapper </a:t>
            </a:r>
            <a:r>
              <a:rPr lang="en-US" b="1" dirty="0" err="1">
                <a:solidFill>
                  <a:schemeClr val="bg1"/>
                </a:solidFill>
              </a:rPr>
              <a:t>valueOf</a:t>
            </a:r>
            <a:r>
              <a:rPr lang="en-US" b="1" dirty="0">
                <a:solidFill>
                  <a:schemeClr val="bg1"/>
                </a:solidFill>
              </a:rPr>
              <a:t>(String s);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00600" y="4211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WrapperClassDemo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)throws Exception {</a:t>
            </a:r>
          </a:p>
          <a:p>
            <a:r>
              <a:rPr lang="en-US" b="1" dirty="0">
                <a:solidFill>
                  <a:schemeClr val="bg1"/>
                </a:solidFill>
              </a:rPr>
              <a:t>Integer i=</a:t>
            </a:r>
            <a:r>
              <a:rPr lang="en-US" b="1" dirty="0" err="1">
                <a:solidFill>
                  <a:schemeClr val="bg1"/>
                </a:solidFill>
              </a:rPr>
              <a:t>Integer.valueOf</a:t>
            </a:r>
            <a:r>
              <a:rPr lang="en-US" b="1" dirty="0">
                <a:solidFill>
                  <a:schemeClr val="bg1"/>
                </a:solidFill>
              </a:rPr>
              <a:t>("10");</a:t>
            </a:r>
          </a:p>
          <a:p>
            <a:r>
              <a:rPr lang="en-US" b="1" dirty="0">
                <a:solidFill>
                  <a:schemeClr val="bg1"/>
                </a:solidFill>
              </a:rPr>
              <a:t>Double d=</a:t>
            </a:r>
            <a:r>
              <a:rPr lang="en-US" b="1" dirty="0" err="1">
                <a:solidFill>
                  <a:schemeClr val="bg1"/>
                </a:solidFill>
              </a:rPr>
              <a:t>Double.valueOf</a:t>
            </a:r>
            <a:r>
              <a:rPr lang="en-US" b="1" dirty="0">
                <a:solidFill>
                  <a:schemeClr val="bg1"/>
                </a:solidFill>
              </a:rPr>
              <a:t>("10.5");</a:t>
            </a:r>
          </a:p>
          <a:p>
            <a:r>
              <a:rPr lang="en-US" b="1" dirty="0">
                <a:solidFill>
                  <a:schemeClr val="bg1"/>
                </a:solidFill>
              </a:rPr>
              <a:t>Boolean b=</a:t>
            </a:r>
            <a:r>
              <a:rPr lang="en-US" b="1" dirty="0" err="1">
                <a:solidFill>
                  <a:schemeClr val="bg1"/>
                </a:solidFill>
              </a:rPr>
              <a:t>Boolean.valueOf</a:t>
            </a:r>
            <a:r>
              <a:rPr lang="en-US" b="1" dirty="0">
                <a:solidFill>
                  <a:schemeClr val="bg1"/>
                </a:solidFill>
              </a:rPr>
              <a:t>("</a:t>
            </a:r>
            <a:r>
              <a:rPr lang="en-US" b="1" dirty="0" err="1">
                <a:solidFill>
                  <a:schemeClr val="bg1"/>
                </a:solidFill>
              </a:rPr>
              <a:t>ashok</a:t>
            </a:r>
            <a:r>
              <a:rPr lang="en-US" b="1" dirty="0">
                <a:solidFill>
                  <a:schemeClr val="bg1"/>
                </a:solidFill>
              </a:rPr>
              <a:t>");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(i);//10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(d);//10.5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(b);//false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43400" y="3244394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Form 2:</a:t>
            </a:r>
          </a:p>
          <a:p>
            <a:r>
              <a:rPr lang="en-US" b="1" dirty="0">
                <a:solidFill>
                  <a:schemeClr val="bg1"/>
                </a:solidFill>
              </a:rPr>
              <a:t>Every integral type wrapper class (Byte, Short, Integer, and Long) contains </a:t>
            </a:r>
            <a:r>
              <a:rPr lang="en-US" b="1" dirty="0" smtClean="0">
                <a:solidFill>
                  <a:schemeClr val="bg1"/>
                </a:solidFill>
              </a:rPr>
              <a:t>the following </a:t>
            </a:r>
            <a:r>
              <a:rPr lang="en-US" b="1" dirty="0" err="1">
                <a:solidFill>
                  <a:schemeClr val="bg1"/>
                </a:solidFill>
              </a:rPr>
              <a:t>valueOf</a:t>
            </a:r>
            <a:r>
              <a:rPr lang="en-US" b="1" dirty="0">
                <a:solidFill>
                  <a:schemeClr val="bg1"/>
                </a:solidFill>
              </a:rPr>
              <a:t>() method to convert specified radix string to wrapper object.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0177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42</a:t>
            </a:r>
            <a:endParaRPr lang="e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19150"/>
            <a:ext cx="40386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5293" y="2616266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public static wrapper </a:t>
            </a:r>
            <a:r>
              <a:rPr lang="en-US" b="1" dirty="0" err="1">
                <a:solidFill>
                  <a:schemeClr val="bg1"/>
                </a:solidFill>
              </a:rPr>
              <a:t>valueOf</a:t>
            </a:r>
            <a:r>
              <a:rPr lang="en-US" b="1" dirty="0">
                <a:solidFill>
                  <a:schemeClr val="bg1"/>
                </a:solidFill>
              </a:rPr>
              <a:t>(String s ,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radix ) ;</a:t>
            </a:r>
          </a:p>
          <a:p>
            <a:r>
              <a:rPr lang="en-US" b="1" dirty="0">
                <a:solidFill>
                  <a:schemeClr val="bg1"/>
                </a:solidFill>
              </a:rPr>
              <a:t>//radix means base</a:t>
            </a:r>
          </a:p>
          <a:p>
            <a:r>
              <a:rPr lang="en-US" b="1" dirty="0">
                <a:solidFill>
                  <a:schemeClr val="bg1"/>
                </a:solidFill>
              </a:rPr>
              <a:t>Note:</a:t>
            </a:r>
          </a:p>
          <a:p>
            <a:r>
              <a:rPr lang="en-US" b="1" dirty="0">
                <a:solidFill>
                  <a:schemeClr val="bg1"/>
                </a:solidFill>
              </a:rPr>
              <a:t>the allowed radix range is 2 to 36.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28" y="133350"/>
            <a:ext cx="3895725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0" y="2572351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WrapperClassDemo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Integer i=</a:t>
            </a:r>
            <a:r>
              <a:rPr lang="en-US" b="1" dirty="0" err="1">
                <a:solidFill>
                  <a:schemeClr val="bg1"/>
                </a:solidFill>
              </a:rPr>
              <a:t>Integer.valueOf</a:t>
            </a:r>
            <a:r>
              <a:rPr lang="en-US" b="1" dirty="0">
                <a:solidFill>
                  <a:schemeClr val="bg1"/>
                </a:solidFill>
              </a:rPr>
              <a:t>("100",2);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(i);//4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7722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43</a:t>
            </a:r>
            <a:endParaRPr lang="e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1950"/>
            <a:ext cx="30099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2266949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Form 3 :</a:t>
            </a:r>
          </a:p>
          <a:p>
            <a:r>
              <a:rPr lang="en-US" b="1" dirty="0">
                <a:solidFill>
                  <a:schemeClr val="bg1"/>
                </a:solidFill>
              </a:rPr>
              <a:t>Every wrapper class including Character class defines </a:t>
            </a:r>
            <a:r>
              <a:rPr lang="en-US" b="1" dirty="0" err="1">
                <a:solidFill>
                  <a:schemeClr val="bg1"/>
                </a:solidFill>
              </a:rPr>
              <a:t>valueOf</a:t>
            </a:r>
            <a:r>
              <a:rPr lang="en-US" b="1" dirty="0">
                <a:solidFill>
                  <a:schemeClr val="bg1"/>
                </a:solidFill>
              </a:rPr>
              <a:t>() method to convert</a:t>
            </a:r>
          </a:p>
          <a:p>
            <a:r>
              <a:rPr lang="en-US" b="1" dirty="0">
                <a:solidFill>
                  <a:schemeClr val="bg1"/>
                </a:solidFill>
              </a:rPr>
              <a:t>primitive to wrapper object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public static wrapper </a:t>
            </a:r>
            <a:r>
              <a:rPr lang="en-US" b="1" dirty="0" err="1">
                <a:solidFill>
                  <a:schemeClr val="bg1"/>
                </a:solidFill>
              </a:rPr>
              <a:t>valueOf</a:t>
            </a:r>
            <a:r>
              <a:rPr lang="en-US" b="1" dirty="0">
                <a:solidFill>
                  <a:schemeClr val="bg1"/>
                </a:solidFill>
              </a:rPr>
              <a:t>(primitive p);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0" y="359151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WrapperClassDemo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)throws Exception {</a:t>
            </a:r>
          </a:p>
          <a:p>
            <a:r>
              <a:rPr lang="en-US" b="1" dirty="0">
                <a:solidFill>
                  <a:schemeClr val="bg1"/>
                </a:solidFill>
              </a:rPr>
              <a:t>Integer i=</a:t>
            </a:r>
            <a:r>
              <a:rPr lang="en-US" b="1" dirty="0" err="1">
                <a:solidFill>
                  <a:schemeClr val="bg1"/>
                </a:solidFill>
              </a:rPr>
              <a:t>Integer.valueOf</a:t>
            </a:r>
            <a:r>
              <a:rPr lang="en-US" b="1" dirty="0">
                <a:solidFill>
                  <a:schemeClr val="bg1"/>
                </a:solidFill>
              </a:rPr>
              <a:t>(10);</a:t>
            </a:r>
          </a:p>
          <a:p>
            <a:r>
              <a:rPr lang="en-US" b="1" dirty="0">
                <a:solidFill>
                  <a:schemeClr val="bg1"/>
                </a:solidFill>
              </a:rPr>
              <a:t>Double d=</a:t>
            </a:r>
            <a:r>
              <a:rPr lang="en-US" b="1" dirty="0" err="1">
                <a:solidFill>
                  <a:schemeClr val="bg1"/>
                </a:solidFill>
              </a:rPr>
              <a:t>Double.valueOf</a:t>
            </a:r>
            <a:r>
              <a:rPr lang="en-US" b="1" dirty="0">
                <a:solidFill>
                  <a:schemeClr val="bg1"/>
                </a:solidFill>
              </a:rPr>
              <a:t>(10.5);</a:t>
            </a:r>
          </a:p>
          <a:p>
            <a:r>
              <a:rPr lang="en-US" b="1" dirty="0">
                <a:solidFill>
                  <a:schemeClr val="bg1"/>
                </a:solidFill>
              </a:rPr>
              <a:t>Boolean b=</a:t>
            </a:r>
            <a:r>
              <a:rPr lang="en-US" b="1" dirty="0" err="1">
                <a:solidFill>
                  <a:schemeClr val="bg1"/>
                </a:solidFill>
              </a:rPr>
              <a:t>Boolean.valueOf</a:t>
            </a:r>
            <a:r>
              <a:rPr lang="en-US" b="1" dirty="0">
                <a:solidFill>
                  <a:schemeClr val="bg1"/>
                </a:solidFill>
              </a:rPr>
              <a:t>(true);</a:t>
            </a:r>
          </a:p>
          <a:p>
            <a:r>
              <a:rPr lang="en-US" b="1" dirty="0">
                <a:solidFill>
                  <a:schemeClr val="bg1"/>
                </a:solidFill>
              </a:rPr>
              <a:t>Character </a:t>
            </a:r>
            <a:r>
              <a:rPr lang="en-US" b="1" dirty="0" err="1">
                <a:solidFill>
                  <a:schemeClr val="bg1"/>
                </a:solidFill>
              </a:rPr>
              <a:t>ch</a:t>
            </a:r>
            <a:r>
              <a:rPr lang="en-US" b="1" dirty="0">
                <a:solidFill>
                  <a:schemeClr val="bg1"/>
                </a:solidFill>
              </a:rPr>
              <a:t>=</a:t>
            </a:r>
            <a:r>
              <a:rPr lang="en-US" b="1" dirty="0" err="1">
                <a:solidFill>
                  <a:schemeClr val="bg1"/>
                </a:solidFill>
              </a:rPr>
              <a:t>Character.valueOf</a:t>
            </a:r>
            <a:r>
              <a:rPr lang="en-US" b="1" dirty="0">
                <a:solidFill>
                  <a:schemeClr val="bg1"/>
                </a:solidFill>
              </a:rPr>
              <a:t>('a');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ch</a:t>
            </a:r>
            <a:r>
              <a:rPr lang="en-US" b="1" dirty="0">
                <a:solidFill>
                  <a:schemeClr val="bg1"/>
                </a:solidFill>
              </a:rPr>
              <a:t>); //a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(i);//10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(d);//10.5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(b);//true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7380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44</a:t>
            </a:r>
            <a:endParaRPr lang="e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171"/>
            <a:ext cx="608647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599" y="1495640"/>
            <a:ext cx="177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err="1">
                <a:solidFill>
                  <a:schemeClr val="bg1"/>
                </a:solidFill>
              </a:rPr>
              <a:t>xxxValue</a:t>
            </a:r>
            <a:r>
              <a:rPr lang="en-US" b="1" u="sng" dirty="0">
                <a:solidFill>
                  <a:schemeClr val="bg1"/>
                </a:solidFill>
              </a:rPr>
              <a:t>() method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196215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 can use </a:t>
            </a:r>
            <a:r>
              <a:rPr lang="en-US" b="1" dirty="0" err="1">
                <a:solidFill>
                  <a:schemeClr val="bg1"/>
                </a:solidFill>
              </a:rPr>
              <a:t>xxxValue</a:t>
            </a:r>
            <a:r>
              <a:rPr lang="en-US" b="1" dirty="0">
                <a:solidFill>
                  <a:schemeClr val="bg1"/>
                </a:solidFill>
              </a:rPr>
              <a:t>() methods to convert wrapper object to primitive.</a:t>
            </a:r>
          </a:p>
          <a:p>
            <a:r>
              <a:rPr lang="en-US" b="1" dirty="0">
                <a:solidFill>
                  <a:schemeClr val="bg1"/>
                </a:solidFill>
              </a:rPr>
              <a:t>Every number type wrapper class (Byte, Short, Integer, Long, Float, Double) contains</a:t>
            </a:r>
          </a:p>
          <a:p>
            <a:r>
              <a:rPr lang="en-US" b="1" dirty="0">
                <a:solidFill>
                  <a:schemeClr val="bg1"/>
                </a:solidFill>
              </a:rPr>
              <a:t>the following 6 </a:t>
            </a:r>
            <a:r>
              <a:rPr lang="en-US" b="1" dirty="0" err="1">
                <a:solidFill>
                  <a:schemeClr val="bg1"/>
                </a:solidFill>
              </a:rPr>
              <a:t>xxxValue</a:t>
            </a:r>
            <a:r>
              <a:rPr lang="en-US" b="1" dirty="0">
                <a:solidFill>
                  <a:schemeClr val="bg1"/>
                </a:solidFill>
              </a:rPr>
              <a:t>() methods to convert wrapper object to primitives.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9514" y="3347145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1)public byte </a:t>
            </a:r>
            <a:r>
              <a:rPr lang="en-US" b="1" dirty="0" err="1">
                <a:solidFill>
                  <a:schemeClr val="bg1"/>
                </a:solidFill>
              </a:rPr>
              <a:t>byteValue</a:t>
            </a:r>
            <a:r>
              <a:rPr lang="en-US" b="1" dirty="0">
                <a:solidFill>
                  <a:schemeClr val="bg1"/>
                </a:solidFill>
              </a:rPr>
              <a:t>()</a:t>
            </a:r>
          </a:p>
          <a:p>
            <a:r>
              <a:rPr lang="en-US" b="1" dirty="0">
                <a:solidFill>
                  <a:schemeClr val="bg1"/>
                </a:solidFill>
              </a:rPr>
              <a:t>2)public short </a:t>
            </a:r>
            <a:r>
              <a:rPr lang="en-US" b="1" dirty="0" err="1">
                <a:solidFill>
                  <a:schemeClr val="bg1"/>
                </a:solidFill>
              </a:rPr>
              <a:t>shortValue</a:t>
            </a:r>
            <a:r>
              <a:rPr lang="en-US" b="1" dirty="0">
                <a:solidFill>
                  <a:schemeClr val="bg1"/>
                </a:solidFill>
              </a:rPr>
              <a:t>()</a:t>
            </a:r>
          </a:p>
          <a:p>
            <a:r>
              <a:rPr lang="en-US" b="1" dirty="0">
                <a:solidFill>
                  <a:schemeClr val="bg1"/>
                </a:solidFill>
              </a:rPr>
              <a:t>3)public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intValue</a:t>
            </a:r>
            <a:r>
              <a:rPr lang="en-US" b="1" dirty="0">
                <a:solidFill>
                  <a:schemeClr val="bg1"/>
                </a:solidFill>
              </a:rPr>
              <a:t>()</a:t>
            </a:r>
          </a:p>
          <a:p>
            <a:r>
              <a:rPr lang="en-US" b="1" dirty="0">
                <a:solidFill>
                  <a:schemeClr val="bg1"/>
                </a:solidFill>
              </a:rPr>
              <a:t>4)public long </a:t>
            </a:r>
            <a:r>
              <a:rPr lang="en-US" b="1" dirty="0" err="1">
                <a:solidFill>
                  <a:schemeClr val="bg1"/>
                </a:solidFill>
              </a:rPr>
              <a:t>longValue</a:t>
            </a:r>
            <a:r>
              <a:rPr lang="en-US" b="1" dirty="0">
                <a:solidFill>
                  <a:schemeClr val="bg1"/>
                </a:solidFill>
              </a:rPr>
              <a:t>()</a:t>
            </a:r>
          </a:p>
          <a:p>
            <a:r>
              <a:rPr lang="en-US" b="1" dirty="0">
                <a:solidFill>
                  <a:schemeClr val="bg1"/>
                </a:solidFill>
              </a:rPr>
              <a:t>5)public float </a:t>
            </a:r>
            <a:r>
              <a:rPr lang="en-US" b="1" dirty="0" err="1">
                <a:solidFill>
                  <a:schemeClr val="bg1"/>
                </a:solidFill>
              </a:rPr>
              <a:t>floatValue</a:t>
            </a:r>
            <a:r>
              <a:rPr lang="en-US" b="1" dirty="0">
                <a:solidFill>
                  <a:schemeClr val="bg1"/>
                </a:solidFill>
              </a:rPr>
              <a:t>()</a:t>
            </a:r>
          </a:p>
          <a:p>
            <a:r>
              <a:rPr lang="en-US" b="1" dirty="0">
                <a:solidFill>
                  <a:schemeClr val="bg1"/>
                </a:solidFill>
              </a:rPr>
              <a:t>6)public double </a:t>
            </a:r>
            <a:r>
              <a:rPr lang="en-US" b="1" dirty="0" err="1">
                <a:solidFill>
                  <a:schemeClr val="bg1"/>
                </a:solidFill>
              </a:rPr>
              <a:t>doubleValue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4400" y="1208097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WrapperClassDemo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)throws Exception {</a:t>
            </a:r>
          </a:p>
          <a:p>
            <a:r>
              <a:rPr lang="en-US" b="1" dirty="0">
                <a:solidFill>
                  <a:schemeClr val="bg1"/>
                </a:solidFill>
              </a:rPr>
              <a:t>Integer i=new Integer(130);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i.byteValue</a:t>
            </a:r>
            <a:r>
              <a:rPr lang="en-US" b="1" dirty="0">
                <a:solidFill>
                  <a:schemeClr val="bg1"/>
                </a:solidFill>
              </a:rPr>
              <a:t>());//-126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i.shortValue</a:t>
            </a:r>
            <a:r>
              <a:rPr lang="en-US" b="1" dirty="0">
                <a:solidFill>
                  <a:schemeClr val="bg1"/>
                </a:solidFill>
              </a:rPr>
              <a:t>());//130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i.intValue</a:t>
            </a:r>
            <a:r>
              <a:rPr lang="en-US" b="1" dirty="0">
                <a:solidFill>
                  <a:schemeClr val="bg1"/>
                </a:solidFill>
              </a:rPr>
              <a:t>());//130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i.longValue</a:t>
            </a:r>
            <a:r>
              <a:rPr lang="en-US" b="1" dirty="0">
                <a:solidFill>
                  <a:schemeClr val="bg1"/>
                </a:solidFill>
              </a:rPr>
              <a:t>());//130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i.floatValue</a:t>
            </a:r>
            <a:r>
              <a:rPr lang="en-US" b="1" dirty="0">
                <a:solidFill>
                  <a:schemeClr val="bg1"/>
                </a:solidFill>
              </a:rPr>
              <a:t>());//130.0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i.doubleValue</a:t>
            </a:r>
            <a:r>
              <a:rPr lang="en-US" b="1" dirty="0">
                <a:solidFill>
                  <a:schemeClr val="bg1"/>
                </a:solidFill>
              </a:rPr>
              <a:t>());//130.0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7433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 b="1" dirty="0"/>
              <a:t>45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76200" y="37545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charValue</a:t>
            </a:r>
            <a:r>
              <a:rPr lang="en-US" b="1" dirty="0">
                <a:solidFill>
                  <a:schemeClr val="bg1"/>
                </a:solidFill>
              </a:rPr>
              <a:t>() method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Character class contains </a:t>
            </a:r>
            <a:r>
              <a:rPr lang="en-US" b="1" dirty="0" err="1">
                <a:solidFill>
                  <a:schemeClr val="bg1"/>
                </a:solidFill>
              </a:rPr>
              <a:t>charValue</a:t>
            </a:r>
            <a:r>
              <a:rPr lang="en-US" b="1" dirty="0">
                <a:solidFill>
                  <a:schemeClr val="bg1"/>
                </a:solidFill>
              </a:rPr>
              <a:t>() method to convert Character object to char</a:t>
            </a:r>
          </a:p>
          <a:p>
            <a:r>
              <a:rPr lang="en-US" b="1" dirty="0">
                <a:solidFill>
                  <a:schemeClr val="bg1"/>
                </a:solidFill>
              </a:rPr>
              <a:t>primitive.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char </a:t>
            </a:r>
            <a:r>
              <a:rPr lang="en-US" b="1" dirty="0" err="1">
                <a:solidFill>
                  <a:schemeClr val="bg1"/>
                </a:solidFill>
              </a:rPr>
              <a:t>charValue</a:t>
            </a:r>
            <a:r>
              <a:rPr lang="en-US" b="1" dirty="0" smtClean="0">
                <a:solidFill>
                  <a:schemeClr val="bg1"/>
                </a:solidFill>
              </a:rPr>
              <a:t>();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WrapperClassDemo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Character </a:t>
            </a:r>
            <a:r>
              <a:rPr lang="en-US" b="1" dirty="0" err="1">
                <a:solidFill>
                  <a:schemeClr val="bg1"/>
                </a:solidFill>
              </a:rPr>
              <a:t>ch</a:t>
            </a:r>
            <a:r>
              <a:rPr lang="en-US" b="1" dirty="0">
                <a:solidFill>
                  <a:schemeClr val="bg1"/>
                </a:solidFill>
              </a:rPr>
              <a:t>=new Character('a');</a:t>
            </a:r>
          </a:p>
          <a:p>
            <a:r>
              <a:rPr lang="en-US" b="1" dirty="0">
                <a:solidFill>
                  <a:schemeClr val="bg1"/>
                </a:solidFill>
              </a:rPr>
              <a:t>char c=</a:t>
            </a:r>
            <a:r>
              <a:rPr lang="en-US" b="1" dirty="0" err="1">
                <a:solidFill>
                  <a:schemeClr val="bg1"/>
                </a:solidFill>
              </a:rPr>
              <a:t>ch.charValue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(c);//a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" y="3396423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booleanValue</a:t>
            </a:r>
            <a:r>
              <a:rPr lang="en-US" b="1" dirty="0">
                <a:solidFill>
                  <a:schemeClr val="bg1"/>
                </a:solidFill>
              </a:rPr>
              <a:t>() method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Boolean class contains </a:t>
            </a:r>
            <a:r>
              <a:rPr lang="en-US" b="1" dirty="0" err="1">
                <a:solidFill>
                  <a:schemeClr val="bg1"/>
                </a:solidFill>
              </a:rPr>
              <a:t>booleanValue</a:t>
            </a:r>
            <a:r>
              <a:rPr lang="en-US" b="1" dirty="0">
                <a:solidFill>
                  <a:schemeClr val="bg1"/>
                </a:solidFill>
              </a:rPr>
              <a:t>() method to convert Boolean object to </a:t>
            </a:r>
            <a:r>
              <a:rPr lang="en-US" b="1" dirty="0" err="1">
                <a:solidFill>
                  <a:schemeClr val="bg1"/>
                </a:solidFill>
              </a:rPr>
              <a:t>boolean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primitive.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19600" y="43966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boolean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booleanValue</a:t>
            </a:r>
            <a:r>
              <a:rPr lang="en-US" b="1" dirty="0">
                <a:solidFill>
                  <a:schemeClr val="bg1"/>
                </a:solidFill>
              </a:rPr>
              <a:t>( );</a:t>
            </a:r>
          </a:p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WrapperClassDemo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Boolean b=new Boolean("</a:t>
            </a:r>
            <a:r>
              <a:rPr lang="en-US" b="1" dirty="0" err="1">
                <a:solidFill>
                  <a:schemeClr val="bg1"/>
                </a:solidFill>
              </a:rPr>
              <a:t>ashok</a:t>
            </a:r>
            <a:r>
              <a:rPr lang="en-US" b="1" dirty="0">
                <a:solidFill>
                  <a:schemeClr val="bg1"/>
                </a:solidFill>
              </a:rPr>
              <a:t>");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boolean</a:t>
            </a:r>
            <a:r>
              <a:rPr lang="en-US" b="1" dirty="0">
                <a:solidFill>
                  <a:schemeClr val="bg1"/>
                </a:solidFill>
              </a:rPr>
              <a:t> b1=</a:t>
            </a:r>
            <a:r>
              <a:rPr lang="en-US" b="1" dirty="0" err="1">
                <a:solidFill>
                  <a:schemeClr val="bg1"/>
                </a:solidFill>
              </a:rPr>
              <a:t>b.booleanValue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(b1);//false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43150"/>
            <a:ext cx="4267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670659" y="386715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 total there are 38(= 6*6+1+1) </a:t>
            </a:r>
            <a:r>
              <a:rPr lang="en-US" b="1" dirty="0" err="1">
                <a:solidFill>
                  <a:schemeClr val="bg1"/>
                </a:solidFill>
              </a:rPr>
              <a:t>xxxValue</a:t>
            </a:r>
            <a:r>
              <a:rPr lang="en-US" b="1" dirty="0">
                <a:solidFill>
                  <a:schemeClr val="bg1"/>
                </a:solidFill>
              </a:rPr>
              <a:t>() methods are possible.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5294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45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152400" y="133350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u="sng" dirty="0" err="1">
                <a:solidFill>
                  <a:schemeClr val="bg1"/>
                </a:solidFill>
              </a:rPr>
              <a:t>parseXxx</a:t>
            </a:r>
            <a:r>
              <a:rPr lang="en-US" b="1" u="sng" dirty="0">
                <a:solidFill>
                  <a:schemeClr val="bg1"/>
                </a:solidFill>
              </a:rPr>
              <a:t>() method </a:t>
            </a:r>
            <a:r>
              <a:rPr lang="en-US" b="1" u="sng" dirty="0" smtClean="0">
                <a:solidFill>
                  <a:schemeClr val="bg1"/>
                </a:solidFill>
              </a:rPr>
              <a:t>:</a:t>
            </a:r>
          </a:p>
          <a:p>
            <a:endParaRPr lang="en-US" b="1" u="sng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We can use this method to convert String to corresponding primitive.</a:t>
            </a:r>
          </a:p>
          <a:p>
            <a:r>
              <a:rPr lang="en-US" b="1" dirty="0">
                <a:solidFill>
                  <a:schemeClr val="bg1"/>
                </a:solidFill>
              </a:rPr>
              <a:t>Form1 :</a:t>
            </a:r>
          </a:p>
          <a:p>
            <a:r>
              <a:rPr lang="en-US" b="1" dirty="0">
                <a:solidFill>
                  <a:schemeClr val="bg1"/>
                </a:solidFill>
              </a:rPr>
              <a:t>Every wrapper class except Character class contains a static </a:t>
            </a:r>
            <a:r>
              <a:rPr lang="en-US" b="1" dirty="0" err="1">
                <a:solidFill>
                  <a:schemeClr val="bg1"/>
                </a:solidFill>
              </a:rPr>
              <a:t>parseXxx</a:t>
            </a:r>
            <a:r>
              <a:rPr lang="en-US" b="1" dirty="0">
                <a:solidFill>
                  <a:schemeClr val="bg1"/>
                </a:solidFill>
              </a:rPr>
              <a:t>() method to</a:t>
            </a:r>
          </a:p>
          <a:p>
            <a:r>
              <a:rPr lang="en-US" b="1" dirty="0">
                <a:solidFill>
                  <a:schemeClr val="bg1"/>
                </a:solidFill>
              </a:rPr>
              <a:t>convert String to corresponding primitive.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primitive </a:t>
            </a:r>
            <a:r>
              <a:rPr lang="en-US" b="1" dirty="0" err="1">
                <a:solidFill>
                  <a:schemeClr val="bg1"/>
                </a:solidFill>
              </a:rPr>
              <a:t>parseXxx</a:t>
            </a:r>
            <a:r>
              <a:rPr lang="en-US" b="1" dirty="0">
                <a:solidFill>
                  <a:schemeClr val="bg1"/>
                </a:solidFill>
              </a:rPr>
              <a:t>(String s</a:t>
            </a:r>
            <a:r>
              <a:rPr lang="en-US" b="1" dirty="0" smtClean="0">
                <a:solidFill>
                  <a:schemeClr val="bg1"/>
                </a:solidFill>
              </a:rPr>
              <a:t>);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Example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WrapperClassDemo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i=</a:t>
            </a:r>
            <a:r>
              <a:rPr lang="en-US" b="1" dirty="0" err="1">
                <a:solidFill>
                  <a:schemeClr val="bg1"/>
                </a:solidFill>
              </a:rPr>
              <a:t>Integer.parseInt</a:t>
            </a:r>
            <a:r>
              <a:rPr lang="en-US" b="1" dirty="0">
                <a:solidFill>
                  <a:schemeClr val="bg1"/>
                </a:solidFill>
              </a:rPr>
              <a:t>("10");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boolean</a:t>
            </a:r>
            <a:r>
              <a:rPr lang="en-US" b="1" dirty="0">
                <a:solidFill>
                  <a:schemeClr val="bg1"/>
                </a:solidFill>
              </a:rPr>
              <a:t> b=</a:t>
            </a:r>
            <a:r>
              <a:rPr lang="en-US" b="1" dirty="0" err="1">
                <a:solidFill>
                  <a:schemeClr val="bg1"/>
                </a:solidFill>
              </a:rPr>
              <a:t>Boolean.parseBoolean</a:t>
            </a:r>
            <a:r>
              <a:rPr lang="en-US" b="1" dirty="0">
                <a:solidFill>
                  <a:schemeClr val="bg1"/>
                </a:solidFill>
              </a:rPr>
              <a:t>("</a:t>
            </a:r>
            <a:r>
              <a:rPr lang="en-US" b="1" dirty="0" err="1">
                <a:solidFill>
                  <a:schemeClr val="bg1"/>
                </a:solidFill>
              </a:rPr>
              <a:t>ashok</a:t>
            </a:r>
            <a:r>
              <a:rPr lang="en-US" b="1" dirty="0">
                <a:solidFill>
                  <a:schemeClr val="bg1"/>
                </a:solidFill>
              </a:rPr>
              <a:t>");</a:t>
            </a:r>
          </a:p>
          <a:p>
            <a:r>
              <a:rPr lang="en-US" b="1" dirty="0">
                <a:solidFill>
                  <a:schemeClr val="bg1"/>
                </a:solidFill>
              </a:rPr>
              <a:t>double d=</a:t>
            </a:r>
            <a:r>
              <a:rPr lang="en-US" b="1" dirty="0" err="1">
                <a:solidFill>
                  <a:schemeClr val="bg1"/>
                </a:solidFill>
              </a:rPr>
              <a:t>Double.parseDouble</a:t>
            </a:r>
            <a:r>
              <a:rPr lang="en-US" b="1" dirty="0">
                <a:solidFill>
                  <a:schemeClr val="bg1"/>
                </a:solidFill>
              </a:rPr>
              <a:t>("10.5");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(i);//10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(b);//false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(d);//10.5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19600" y="-95250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Form 2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integral type wrapper classes(Byte, Short, Integer, Long) contains the following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parseXxx</a:t>
            </a:r>
            <a:r>
              <a:rPr lang="en-US" b="1" dirty="0">
                <a:solidFill>
                  <a:schemeClr val="bg1"/>
                </a:solidFill>
              </a:rPr>
              <a:t>() method to convert specified radix String form to corresponding primitive.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primitive </a:t>
            </a:r>
            <a:r>
              <a:rPr lang="en-US" b="1" dirty="0" err="1">
                <a:solidFill>
                  <a:schemeClr val="bg1"/>
                </a:solidFill>
              </a:rPr>
              <a:t>parseXxx</a:t>
            </a:r>
            <a:r>
              <a:rPr lang="en-US" b="1" dirty="0">
                <a:solidFill>
                  <a:schemeClr val="bg1"/>
                </a:solidFill>
              </a:rPr>
              <a:t>(String </a:t>
            </a:r>
            <a:r>
              <a:rPr lang="en-US" b="1" dirty="0" err="1">
                <a:solidFill>
                  <a:schemeClr val="bg1"/>
                </a:solidFill>
              </a:rPr>
              <a:t>s,int</a:t>
            </a:r>
            <a:r>
              <a:rPr lang="en-US" b="1" dirty="0">
                <a:solidFill>
                  <a:schemeClr val="bg1"/>
                </a:solidFill>
              </a:rPr>
              <a:t> radix);</a:t>
            </a:r>
          </a:p>
          <a:p>
            <a:r>
              <a:rPr lang="en-US" b="1" dirty="0">
                <a:solidFill>
                  <a:schemeClr val="bg1"/>
                </a:solidFill>
              </a:rPr>
              <a:t>The allowed range of </a:t>
            </a:r>
            <a:r>
              <a:rPr lang="en-US" b="1" dirty="0" err="1">
                <a:solidFill>
                  <a:schemeClr val="bg1"/>
                </a:solidFill>
              </a:rPr>
              <a:t>redix</a:t>
            </a:r>
            <a:r>
              <a:rPr lang="en-US" b="1" dirty="0">
                <a:solidFill>
                  <a:schemeClr val="bg1"/>
                </a:solidFill>
              </a:rPr>
              <a:t> is : 2 to </a:t>
            </a:r>
            <a:r>
              <a:rPr lang="en-US" b="1" dirty="0" smtClean="0">
                <a:solidFill>
                  <a:schemeClr val="bg1"/>
                </a:solidFill>
              </a:rPr>
              <a:t>36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WrapperClassDemo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i=</a:t>
            </a:r>
            <a:r>
              <a:rPr lang="en-US" b="1" dirty="0" err="1">
                <a:solidFill>
                  <a:schemeClr val="bg1"/>
                </a:solidFill>
              </a:rPr>
              <a:t>Integer.parseInt</a:t>
            </a:r>
            <a:r>
              <a:rPr lang="en-US" b="1" dirty="0">
                <a:solidFill>
                  <a:schemeClr val="bg1"/>
                </a:solidFill>
              </a:rPr>
              <a:t>("100",2);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(i);//4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138" y="3444180"/>
            <a:ext cx="53340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4305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46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152400" y="133350"/>
            <a:ext cx="4572000" cy="50475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() method 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We can use </a:t>
            </a:r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() method to convert wrapper object (or) primitive to String.</a:t>
            </a:r>
          </a:p>
          <a:p>
            <a:r>
              <a:rPr lang="en-US" b="1" dirty="0">
                <a:solidFill>
                  <a:schemeClr val="bg1"/>
                </a:solidFill>
              </a:rPr>
              <a:t>Form 1 :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String </a:t>
            </a:r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>
                <a:solidFill>
                  <a:schemeClr val="bg1"/>
                </a:solidFill>
              </a:rPr>
              <a:t>1. Every wrapper class (including Character class) contains the above </a:t>
            </a:r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()</a:t>
            </a:r>
          </a:p>
          <a:p>
            <a:r>
              <a:rPr lang="en-US" b="1" dirty="0">
                <a:solidFill>
                  <a:schemeClr val="bg1"/>
                </a:solidFill>
              </a:rPr>
              <a:t>method to convert wrapper object to String.</a:t>
            </a:r>
          </a:p>
          <a:p>
            <a:r>
              <a:rPr lang="en-US" b="1" dirty="0">
                <a:solidFill>
                  <a:schemeClr val="bg1"/>
                </a:solidFill>
              </a:rPr>
              <a:t>2. It is the overriding version of Object class </a:t>
            </a:r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() method.</a:t>
            </a:r>
          </a:p>
          <a:p>
            <a:r>
              <a:rPr lang="en-US" b="1" dirty="0">
                <a:solidFill>
                  <a:schemeClr val="bg1"/>
                </a:solidFill>
              </a:rPr>
              <a:t>3. Whenever we are trying to print wrapper object reference internally this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() method only executed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WrapperClassDemo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Integer i=</a:t>
            </a:r>
            <a:r>
              <a:rPr lang="en-US" b="1" dirty="0" err="1">
                <a:solidFill>
                  <a:schemeClr val="bg1"/>
                </a:solidFill>
              </a:rPr>
              <a:t>Integer.valueOf</a:t>
            </a:r>
            <a:r>
              <a:rPr lang="en-US" b="1" dirty="0">
                <a:solidFill>
                  <a:schemeClr val="bg1"/>
                </a:solidFill>
              </a:rPr>
              <a:t>("10");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(i);//10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i.toString</a:t>
            </a:r>
            <a:r>
              <a:rPr lang="en-US" b="1" dirty="0">
                <a:solidFill>
                  <a:schemeClr val="bg1"/>
                </a:solidFill>
              </a:rPr>
              <a:t>());//10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0" y="133350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Form 2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Every wrapper class contains a static </a:t>
            </a:r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() method to convert primitive to String.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String </a:t>
            </a:r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(primitive p</a:t>
            </a:r>
            <a:r>
              <a:rPr lang="en-US" b="1" dirty="0" smtClean="0">
                <a:solidFill>
                  <a:schemeClr val="bg1"/>
                </a:solidFill>
              </a:rPr>
              <a:t>);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Example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WrapperClassDemo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s1=</a:t>
            </a:r>
            <a:r>
              <a:rPr lang="en-US" b="1" dirty="0" err="1">
                <a:solidFill>
                  <a:schemeClr val="bg1"/>
                </a:solidFill>
              </a:rPr>
              <a:t>Integer.toString</a:t>
            </a:r>
            <a:r>
              <a:rPr lang="en-US" b="1" dirty="0">
                <a:solidFill>
                  <a:schemeClr val="bg1"/>
                </a:solidFill>
              </a:rPr>
              <a:t>(10);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s2=</a:t>
            </a:r>
            <a:r>
              <a:rPr lang="en-US" b="1" dirty="0" err="1">
                <a:solidFill>
                  <a:schemeClr val="bg1"/>
                </a:solidFill>
              </a:rPr>
              <a:t>Boolean.toString</a:t>
            </a:r>
            <a:r>
              <a:rPr lang="en-US" b="1" dirty="0">
                <a:solidFill>
                  <a:schemeClr val="bg1"/>
                </a:solidFill>
              </a:rPr>
              <a:t>(true);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s3=</a:t>
            </a:r>
            <a:r>
              <a:rPr lang="en-US" b="1" dirty="0" err="1">
                <a:solidFill>
                  <a:schemeClr val="bg1"/>
                </a:solidFill>
              </a:rPr>
              <a:t>Character.toString</a:t>
            </a:r>
            <a:r>
              <a:rPr lang="en-US" b="1" dirty="0">
                <a:solidFill>
                  <a:schemeClr val="bg1"/>
                </a:solidFill>
              </a:rPr>
              <a:t>('a');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(s1); //10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(s2); //true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(s3); //a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803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666750"/>
            <a:ext cx="4572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 2: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class Test{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public String </a:t>
            </a:r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(){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return "Test";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Integer i=new Integer(10);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String </a:t>
            </a:r>
            <a:r>
              <a:rPr lang="en-US" b="1" dirty="0">
                <a:solidFill>
                  <a:schemeClr val="bg1"/>
                </a:solidFill>
              </a:rPr>
              <a:t>s=new String("</a:t>
            </a:r>
            <a:r>
              <a:rPr lang="en-US" b="1" dirty="0" err="1">
                <a:solidFill>
                  <a:schemeClr val="bg1"/>
                </a:solidFill>
              </a:rPr>
              <a:t>ashok</a:t>
            </a:r>
            <a:r>
              <a:rPr lang="en-US" b="1" dirty="0">
                <a:solidFill>
                  <a:schemeClr val="bg1"/>
                </a:solidFill>
              </a:rPr>
              <a:t>");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Test t=new Test</a:t>
            </a:r>
            <a:r>
              <a:rPr lang="en-US" b="1" dirty="0" smtClean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(i);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(t);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}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Output: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10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ashok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Test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14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47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46522" y="17847"/>
            <a:ext cx="4572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Form 3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Integer and Long classes contains the following static </a:t>
            </a:r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() method to convert the</a:t>
            </a:r>
          </a:p>
          <a:p>
            <a:r>
              <a:rPr lang="en-US" b="1" dirty="0">
                <a:solidFill>
                  <a:schemeClr val="bg1"/>
                </a:solidFill>
              </a:rPr>
              <a:t>primitive to specified radix String form.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String </a:t>
            </a:r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(primitive p,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radix</a:t>
            </a:r>
            <a:r>
              <a:rPr lang="en-US" b="1" dirty="0" smtClean="0">
                <a:solidFill>
                  <a:schemeClr val="bg1"/>
                </a:solidFill>
              </a:rPr>
              <a:t>);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Example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WrapperClassDemo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s1=</a:t>
            </a:r>
            <a:r>
              <a:rPr lang="en-US" b="1" dirty="0" err="1">
                <a:solidFill>
                  <a:schemeClr val="bg1"/>
                </a:solidFill>
              </a:rPr>
              <a:t>Integer.toString</a:t>
            </a:r>
            <a:r>
              <a:rPr lang="en-US" b="1" dirty="0">
                <a:solidFill>
                  <a:schemeClr val="bg1"/>
                </a:solidFill>
              </a:rPr>
              <a:t>(7,2);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s2=</a:t>
            </a:r>
            <a:r>
              <a:rPr lang="en-US" b="1" dirty="0" err="1">
                <a:solidFill>
                  <a:schemeClr val="bg1"/>
                </a:solidFill>
              </a:rPr>
              <a:t>Integer.toString</a:t>
            </a:r>
            <a:r>
              <a:rPr lang="en-US" b="1" dirty="0">
                <a:solidFill>
                  <a:schemeClr val="bg1"/>
                </a:solidFill>
              </a:rPr>
              <a:t>(17,2);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(s1);//111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(s2);//10001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47937" y="0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Example: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WrapperClassDemo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s1=</a:t>
            </a:r>
            <a:r>
              <a:rPr lang="en-US" b="1" dirty="0" err="1">
                <a:solidFill>
                  <a:schemeClr val="bg1"/>
                </a:solidFill>
              </a:rPr>
              <a:t>Integer.toBinaryString</a:t>
            </a:r>
            <a:r>
              <a:rPr lang="en-US" b="1" dirty="0">
                <a:solidFill>
                  <a:schemeClr val="bg1"/>
                </a:solidFill>
              </a:rPr>
              <a:t>(7);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s2=</a:t>
            </a:r>
            <a:r>
              <a:rPr lang="en-US" b="1" dirty="0" err="1">
                <a:solidFill>
                  <a:schemeClr val="bg1"/>
                </a:solidFill>
              </a:rPr>
              <a:t>Integer.toOctalString</a:t>
            </a:r>
            <a:r>
              <a:rPr lang="en-US" b="1" dirty="0">
                <a:solidFill>
                  <a:schemeClr val="bg1"/>
                </a:solidFill>
              </a:rPr>
              <a:t>(10);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s3=</a:t>
            </a:r>
            <a:r>
              <a:rPr lang="en-US" b="1" dirty="0" err="1">
                <a:solidFill>
                  <a:schemeClr val="bg1"/>
                </a:solidFill>
              </a:rPr>
              <a:t>Integer.toHexString</a:t>
            </a:r>
            <a:r>
              <a:rPr lang="en-US" b="1" dirty="0">
                <a:solidFill>
                  <a:schemeClr val="bg1"/>
                </a:solidFill>
              </a:rPr>
              <a:t>(20);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s4=</a:t>
            </a:r>
            <a:r>
              <a:rPr lang="en-US" b="1" dirty="0" err="1">
                <a:solidFill>
                  <a:schemeClr val="bg1"/>
                </a:solidFill>
              </a:rPr>
              <a:t>Integer.toHexString</a:t>
            </a:r>
            <a:r>
              <a:rPr lang="en-US" b="1" dirty="0">
                <a:solidFill>
                  <a:schemeClr val="bg1"/>
                </a:solidFill>
              </a:rPr>
              <a:t>(10);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(s1);//111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(s2);//12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(s3);//14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(s4);//a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522" y="3772721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Form 4: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Integer </a:t>
            </a:r>
            <a:r>
              <a:rPr lang="en-US" b="1" dirty="0">
                <a:solidFill>
                  <a:schemeClr val="bg1"/>
                </a:solidFill>
              </a:rPr>
              <a:t>and Long classes contains the following </a:t>
            </a:r>
            <a:r>
              <a:rPr lang="en-US" b="1" dirty="0" err="1">
                <a:solidFill>
                  <a:schemeClr val="bg1"/>
                </a:solidFill>
              </a:rPr>
              <a:t>toXxxString</a:t>
            </a:r>
            <a:r>
              <a:rPr lang="en-US" b="1" dirty="0">
                <a:solidFill>
                  <a:schemeClr val="bg1"/>
                </a:solidFill>
              </a:rPr>
              <a:t>() methods.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String </a:t>
            </a:r>
            <a:r>
              <a:rPr lang="en-US" b="1" dirty="0" err="1">
                <a:solidFill>
                  <a:schemeClr val="bg1"/>
                </a:solidFill>
              </a:rPr>
              <a:t>toBinaryString</a:t>
            </a:r>
            <a:r>
              <a:rPr lang="en-US" b="1" dirty="0">
                <a:solidFill>
                  <a:schemeClr val="bg1"/>
                </a:solidFill>
              </a:rPr>
              <a:t>(primitive p);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String </a:t>
            </a:r>
            <a:r>
              <a:rPr lang="en-US" b="1" dirty="0" err="1">
                <a:solidFill>
                  <a:schemeClr val="bg1"/>
                </a:solidFill>
              </a:rPr>
              <a:t>toOctalString</a:t>
            </a:r>
            <a:r>
              <a:rPr lang="en-US" b="1" dirty="0">
                <a:solidFill>
                  <a:schemeClr val="bg1"/>
                </a:solidFill>
              </a:rPr>
              <a:t>(primitive p);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String </a:t>
            </a:r>
            <a:r>
              <a:rPr lang="en-US" b="1" dirty="0" err="1">
                <a:solidFill>
                  <a:schemeClr val="bg1"/>
                </a:solidFill>
              </a:rPr>
              <a:t>toHexString</a:t>
            </a:r>
            <a:r>
              <a:rPr lang="en-US" b="1" dirty="0">
                <a:solidFill>
                  <a:schemeClr val="bg1"/>
                </a:solidFill>
              </a:rPr>
              <a:t>(primitive p);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937" y="3108543"/>
            <a:ext cx="3957638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1928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685800" y="971550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dirty="0">
                <a:solidFill>
                  <a:schemeClr val="accent6"/>
                </a:solidFill>
              </a:rPr>
              <a:t>Dancing between String, wrapper object and primitive</a:t>
            </a:r>
            <a:endParaRPr lang="en-US" sz="4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1277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 b="1" dirty="0"/>
              <a:t>48</a:t>
            </a:r>
            <a:endParaRPr lang="en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90550"/>
            <a:ext cx="55626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98883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67400" y="1050912"/>
            <a:ext cx="2057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Partial Hierarchy of </a:t>
            </a:r>
            <a:r>
              <a:rPr lang="en-US" sz="2800" b="1" dirty="0" err="1">
                <a:solidFill>
                  <a:schemeClr val="accent6"/>
                </a:solidFill>
              </a:rPr>
              <a:t>java.lang</a:t>
            </a:r>
            <a:r>
              <a:rPr lang="en-US" sz="2800" b="1" dirty="0">
                <a:solidFill>
                  <a:schemeClr val="accent6"/>
                </a:solidFill>
              </a:rPr>
              <a:t> package</a:t>
            </a:r>
            <a:endParaRPr lang="en-US" sz="2800" dirty="0">
              <a:solidFill>
                <a:schemeClr val="accent6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0" y="37898"/>
            <a:ext cx="5609290" cy="1924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2400" y="2174296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   String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StringBuilder</a:t>
            </a:r>
            <a:r>
              <a:rPr lang="en-US" b="1" dirty="0">
                <a:solidFill>
                  <a:schemeClr val="bg1"/>
                </a:solidFill>
              </a:rPr>
              <a:t> and all wrapper classes are final classes.</a:t>
            </a:r>
          </a:p>
          <a:p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  The </a:t>
            </a:r>
            <a:r>
              <a:rPr lang="en-US" b="1" dirty="0">
                <a:solidFill>
                  <a:schemeClr val="bg1"/>
                </a:solidFill>
              </a:rPr>
              <a:t>wrapper classes which are not child class of Number are Boolean and</a:t>
            </a:r>
          </a:p>
          <a:p>
            <a:r>
              <a:rPr lang="en-US" b="1" dirty="0">
                <a:solidFill>
                  <a:schemeClr val="bg1"/>
                </a:solidFill>
              </a:rPr>
              <a:t>Character.</a:t>
            </a:r>
          </a:p>
          <a:p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  </a:t>
            </a:r>
            <a:r>
              <a:rPr lang="en-US" b="1" dirty="0">
                <a:solidFill>
                  <a:schemeClr val="bg1"/>
                </a:solidFill>
              </a:rPr>
              <a:t>The wrapper classes which are not direct class of Object are Byte, Short, Integer,</a:t>
            </a:r>
          </a:p>
          <a:p>
            <a:r>
              <a:rPr lang="en-US" b="1" dirty="0">
                <a:solidFill>
                  <a:schemeClr val="bg1"/>
                </a:solidFill>
              </a:rPr>
              <a:t>Long, Float, Double.</a:t>
            </a:r>
          </a:p>
          <a:p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Sometimes we can consider Void is also as wrapper class.</a:t>
            </a:r>
          </a:p>
          <a:p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In addition to String objects , all wrapper class objects also immutable in java.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60562" y="48357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49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3624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37807" y="2265893"/>
            <a:ext cx="14077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accent6"/>
                </a:solidFill>
              </a:rPr>
              <a:t>Void</a:t>
            </a:r>
            <a:endParaRPr lang="en-US" sz="4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742950"/>
            <a:ext cx="4572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Sometimes Void class is also considered as wrapper class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Void is class representation of void java keyword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Void </a:t>
            </a:r>
            <a:r>
              <a:rPr lang="en-US" b="1" dirty="0">
                <a:solidFill>
                  <a:schemeClr val="bg1"/>
                </a:solidFill>
              </a:rPr>
              <a:t>class is the direct child class of Object and it doesn't contains any </a:t>
            </a:r>
            <a:r>
              <a:rPr lang="en-US" b="1" dirty="0" smtClean="0">
                <a:solidFill>
                  <a:schemeClr val="bg1"/>
                </a:solidFill>
              </a:rPr>
              <a:t>method and </a:t>
            </a:r>
            <a:r>
              <a:rPr lang="en-US" b="1" dirty="0">
                <a:solidFill>
                  <a:schemeClr val="bg1"/>
                </a:solidFill>
              </a:rPr>
              <a:t>it contains only one static variable </a:t>
            </a:r>
            <a:r>
              <a:rPr lang="en-US" b="1" dirty="0" err="1" smtClean="0">
                <a:solidFill>
                  <a:schemeClr val="bg1"/>
                </a:solidFill>
              </a:rPr>
              <a:t>Void.TYPE</a:t>
            </a:r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we </a:t>
            </a:r>
            <a:r>
              <a:rPr lang="en-US" b="1" dirty="0">
                <a:solidFill>
                  <a:schemeClr val="bg1"/>
                </a:solidFill>
              </a:rPr>
              <a:t>can use Void class in reflections</a:t>
            </a:r>
          </a:p>
          <a:p>
            <a:r>
              <a:rPr lang="en-US" b="1" dirty="0">
                <a:solidFill>
                  <a:schemeClr val="bg1"/>
                </a:solidFill>
              </a:rPr>
              <a:t>Ex : To check whether return type of m1( ) is void or not .</a:t>
            </a:r>
          </a:p>
          <a:p>
            <a:r>
              <a:rPr lang="en-US" b="1" dirty="0">
                <a:solidFill>
                  <a:schemeClr val="bg1"/>
                </a:solidFill>
              </a:rPr>
              <a:t>if(</a:t>
            </a:r>
            <a:r>
              <a:rPr lang="en-US" b="1" dirty="0" err="1">
                <a:solidFill>
                  <a:schemeClr val="bg1"/>
                </a:solidFill>
              </a:rPr>
              <a:t>ob.getClass</a:t>
            </a:r>
            <a:r>
              <a:rPr lang="en-US" b="1" dirty="0">
                <a:solidFill>
                  <a:schemeClr val="bg1"/>
                </a:solidFill>
              </a:rPr>
              <a:t>( ).</a:t>
            </a:r>
            <a:r>
              <a:rPr lang="en-US" b="1" dirty="0" err="1">
                <a:solidFill>
                  <a:schemeClr val="bg1"/>
                </a:solidFill>
              </a:rPr>
              <a:t>getMethod</a:t>
            </a:r>
            <a:r>
              <a:rPr lang="en-US" b="1" dirty="0">
                <a:solidFill>
                  <a:schemeClr val="bg1"/>
                </a:solidFill>
              </a:rPr>
              <a:t>("m1").</a:t>
            </a:r>
            <a:r>
              <a:rPr lang="en-US" b="1" dirty="0" err="1">
                <a:solidFill>
                  <a:schemeClr val="bg1"/>
                </a:solidFill>
              </a:rPr>
              <a:t>getReturnType</a:t>
            </a:r>
            <a:r>
              <a:rPr lang="en-US" b="1" dirty="0">
                <a:solidFill>
                  <a:schemeClr val="bg1"/>
                </a:solidFill>
              </a:rPr>
              <a:t>( )==</a:t>
            </a:r>
            <a:r>
              <a:rPr lang="en-US" b="1" dirty="0" err="1">
                <a:solidFill>
                  <a:schemeClr val="bg1"/>
                </a:solidFill>
              </a:rPr>
              <a:t>Void.TYPE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----------------------------</a:t>
            </a:r>
          </a:p>
          <a:p>
            <a:r>
              <a:rPr lang="en-US" b="1" dirty="0">
                <a:solidFill>
                  <a:schemeClr val="bg1"/>
                </a:solidFill>
              </a:rPr>
              <a:t>----------------------------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03597" y="470535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49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2808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48400" y="895350"/>
            <a:ext cx="166007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accent6"/>
                </a:solidFill>
              </a:rPr>
              <a:t>Autoboxing</a:t>
            </a:r>
            <a:r>
              <a:rPr lang="en-US" sz="3200" b="1" dirty="0">
                <a:solidFill>
                  <a:schemeClr val="accent6"/>
                </a:solidFill>
              </a:rPr>
              <a:t> and </a:t>
            </a:r>
            <a:r>
              <a:rPr lang="en-US" sz="3200" b="1" dirty="0" err="1">
                <a:solidFill>
                  <a:schemeClr val="accent6"/>
                </a:solidFill>
              </a:rPr>
              <a:t>Autounboxing</a:t>
            </a:r>
            <a:r>
              <a:rPr lang="en-US" sz="3200" b="1" dirty="0">
                <a:solidFill>
                  <a:schemeClr val="accent6"/>
                </a:solidFill>
              </a:rPr>
              <a:t> (1.5v)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8747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46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381000" y="13335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Until 1.4 version we can't provide wrapper object in the place of primitive and </a:t>
            </a:r>
            <a:r>
              <a:rPr lang="en-US" b="1" dirty="0" smtClean="0">
                <a:solidFill>
                  <a:schemeClr val="bg1"/>
                </a:solidFill>
              </a:rPr>
              <a:t>primitive in </a:t>
            </a:r>
            <a:r>
              <a:rPr lang="en-US" b="1" dirty="0">
                <a:solidFill>
                  <a:schemeClr val="bg1"/>
                </a:solidFill>
              </a:rPr>
              <a:t>the place of wrapper object all the required conversions should be </a:t>
            </a:r>
            <a:r>
              <a:rPr lang="en-US" b="1" dirty="0" smtClean="0">
                <a:solidFill>
                  <a:schemeClr val="bg1"/>
                </a:solidFill>
              </a:rPr>
              <a:t>performed explicitly </a:t>
            </a:r>
            <a:r>
              <a:rPr lang="en-US" b="1" dirty="0">
                <a:solidFill>
                  <a:schemeClr val="bg1"/>
                </a:solidFill>
              </a:rPr>
              <a:t>by the programmer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Program 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38350"/>
            <a:ext cx="760095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93463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50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76200" y="160396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Program 2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AutoBoxingAndUnboxingDemo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Boolean b=new Boolean(true);</a:t>
            </a:r>
          </a:p>
          <a:p>
            <a:r>
              <a:rPr lang="en-US" b="1" dirty="0">
                <a:solidFill>
                  <a:schemeClr val="bg1"/>
                </a:solidFill>
              </a:rPr>
              <a:t>if(b) 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("hello");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</a:rPr>
              <a:t>hello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318135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 2:</a:t>
            </a:r>
          </a:p>
          <a:p>
            <a:r>
              <a:rPr lang="en-US" b="1" dirty="0">
                <a:solidFill>
                  <a:schemeClr val="bg1"/>
                </a:solidFill>
              </a:rPr>
              <a:t>Program 1: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-25467"/>
            <a:ext cx="5257800" cy="2411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581400" y="2597421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Program 2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import </a:t>
            </a:r>
            <a:r>
              <a:rPr lang="en-US" b="1" dirty="0" err="1">
                <a:solidFill>
                  <a:schemeClr val="bg1"/>
                </a:solidFill>
              </a:rPr>
              <a:t>java.util</a:t>
            </a:r>
            <a:r>
              <a:rPr lang="en-US" b="1" dirty="0">
                <a:solidFill>
                  <a:schemeClr val="bg1"/>
                </a:solidFill>
              </a:rPr>
              <a:t>.*;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AutoBoxingAndUnboxingDemo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ArrayList</a:t>
            </a:r>
            <a:r>
              <a:rPr lang="en-US" b="1" dirty="0">
                <a:solidFill>
                  <a:schemeClr val="bg1"/>
                </a:solidFill>
              </a:rPr>
              <a:t> l=new </a:t>
            </a:r>
            <a:r>
              <a:rPr lang="en-US" b="1" dirty="0" err="1">
                <a:solidFill>
                  <a:schemeClr val="bg1"/>
                </a:solidFill>
              </a:rPr>
              <a:t>ArrayList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>
                <a:solidFill>
                  <a:schemeClr val="bg1"/>
                </a:solidFill>
              </a:rPr>
              <a:t>Integer i=new Integer(10);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l.add</a:t>
            </a:r>
            <a:r>
              <a:rPr lang="en-US" b="1" dirty="0">
                <a:solidFill>
                  <a:schemeClr val="bg1"/>
                </a:solidFill>
              </a:rPr>
              <a:t>(i);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3011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128</a:t>
            </a:fld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2286000" y="1771531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But from 1.5 version onwards we can provide primitive value in the place of wrapper</a:t>
            </a:r>
          </a:p>
          <a:p>
            <a:r>
              <a:rPr lang="en-US" b="1" dirty="0">
                <a:solidFill>
                  <a:schemeClr val="bg1"/>
                </a:solidFill>
              </a:rPr>
              <a:t>and wrapper object in the place of primitive all required conversions will be performed</a:t>
            </a:r>
          </a:p>
          <a:p>
            <a:r>
              <a:rPr lang="en-US" b="1" dirty="0">
                <a:solidFill>
                  <a:schemeClr val="bg1"/>
                </a:solidFill>
              </a:rPr>
              <a:t>automatically by compiler. These automatic conversions are called </a:t>
            </a:r>
            <a:r>
              <a:rPr lang="en-US" b="1" dirty="0" err="1">
                <a:solidFill>
                  <a:schemeClr val="bg1"/>
                </a:solidFill>
              </a:rPr>
              <a:t>Autoboxing</a:t>
            </a:r>
            <a:r>
              <a:rPr lang="en-US" b="1" dirty="0">
                <a:solidFill>
                  <a:schemeClr val="bg1"/>
                </a:solidFill>
              </a:rPr>
              <a:t> and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Autounboxing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4111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5000" y="2038350"/>
            <a:ext cx="2749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 smtClean="0">
                <a:solidFill>
                  <a:schemeClr val="accent6"/>
                </a:solidFill>
              </a:rPr>
              <a:t>Autoboxing</a:t>
            </a: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123813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Automatic conversion of primitive to wrapper object by compiler is called </a:t>
            </a:r>
            <a:r>
              <a:rPr lang="en-US" b="1" dirty="0" err="1">
                <a:solidFill>
                  <a:schemeClr val="bg1"/>
                </a:solidFill>
              </a:rPr>
              <a:t>Autoboxing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Example 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Integer i=10;</a:t>
            </a:r>
          </a:p>
          <a:p>
            <a:r>
              <a:rPr lang="en-US" b="1" dirty="0">
                <a:solidFill>
                  <a:schemeClr val="bg1"/>
                </a:solidFill>
              </a:rPr>
              <a:t>[compiler converts "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" to "Integer" automatically by </a:t>
            </a:r>
            <a:r>
              <a:rPr lang="en-US" b="1" dirty="0" err="1">
                <a:solidFill>
                  <a:schemeClr val="bg1"/>
                </a:solidFill>
              </a:rPr>
              <a:t>Autoboxing</a:t>
            </a:r>
            <a:r>
              <a:rPr lang="en-US" b="1" dirty="0">
                <a:solidFill>
                  <a:schemeClr val="bg1"/>
                </a:solidFill>
              </a:rPr>
              <a:t>]</a:t>
            </a:r>
          </a:p>
          <a:p>
            <a:r>
              <a:rPr lang="en-US" b="1" dirty="0">
                <a:solidFill>
                  <a:schemeClr val="bg1"/>
                </a:solidFill>
              </a:rPr>
              <a:t>After compilation the above line will become.</a:t>
            </a:r>
          </a:p>
          <a:p>
            <a:r>
              <a:rPr lang="en-US" b="1" dirty="0">
                <a:solidFill>
                  <a:schemeClr val="bg1"/>
                </a:solidFill>
              </a:rPr>
              <a:t>Integer i=</a:t>
            </a:r>
            <a:r>
              <a:rPr lang="en-US" b="1" dirty="0" err="1">
                <a:solidFill>
                  <a:schemeClr val="bg1"/>
                </a:solidFill>
              </a:rPr>
              <a:t>Integer.valueOf</a:t>
            </a:r>
            <a:r>
              <a:rPr lang="en-US" b="1" dirty="0">
                <a:solidFill>
                  <a:schemeClr val="bg1"/>
                </a:solidFill>
              </a:rPr>
              <a:t>(10);</a:t>
            </a:r>
          </a:p>
          <a:p>
            <a:r>
              <a:rPr lang="en-US" b="1" dirty="0">
                <a:solidFill>
                  <a:schemeClr val="bg1"/>
                </a:solidFill>
              </a:rPr>
              <a:t>That is internally </a:t>
            </a:r>
            <a:r>
              <a:rPr lang="en-US" b="1" dirty="0" err="1">
                <a:solidFill>
                  <a:schemeClr val="bg1"/>
                </a:solidFill>
              </a:rPr>
              <a:t>Autoboxing</a:t>
            </a:r>
            <a:r>
              <a:rPr lang="en-US" b="1" dirty="0">
                <a:solidFill>
                  <a:schemeClr val="bg1"/>
                </a:solidFill>
              </a:rPr>
              <a:t> concept is implemented by using </a:t>
            </a:r>
            <a:r>
              <a:rPr lang="en-US" b="1" dirty="0" err="1">
                <a:solidFill>
                  <a:schemeClr val="bg1"/>
                </a:solidFill>
              </a:rPr>
              <a:t>valueOf</a:t>
            </a:r>
            <a:r>
              <a:rPr lang="en-US" b="1" dirty="0">
                <a:solidFill>
                  <a:schemeClr val="bg1"/>
                </a:solidFill>
              </a:rPr>
              <a:t>() method.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86800" y="470535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06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" y="2495550"/>
            <a:ext cx="66864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err="1">
                <a:solidFill>
                  <a:srgbClr val="00B0F0"/>
                </a:solidFill>
              </a:rPr>
              <a:t>hashCode</a:t>
            </a:r>
            <a:r>
              <a:rPr lang="en-US" sz="5400" b="1" dirty="0">
                <a:solidFill>
                  <a:srgbClr val="00B0F0"/>
                </a:solidFill>
              </a:rPr>
              <a:t>() method</a:t>
            </a:r>
            <a:endParaRPr lang="en-US" sz="54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62600" y="2038350"/>
            <a:ext cx="2959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chemeClr val="accent6"/>
                </a:solidFill>
              </a:rPr>
              <a:t>Autounboxing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3979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 b="1" dirty="0"/>
              <a:t>51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152400" y="133350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automatic conversion of wrapper object to primitive by compiler is </a:t>
            </a:r>
            <a:r>
              <a:rPr lang="en-US" b="1" dirty="0" smtClean="0">
                <a:solidFill>
                  <a:schemeClr val="bg1"/>
                </a:solidFill>
              </a:rPr>
              <a:t>called </a:t>
            </a:r>
            <a:r>
              <a:rPr lang="en-US" b="1" dirty="0" err="1" smtClean="0">
                <a:solidFill>
                  <a:schemeClr val="bg1"/>
                </a:solidFill>
              </a:rPr>
              <a:t>Autounboxing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Example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Integer I=new Integer(10);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i=I;</a:t>
            </a:r>
          </a:p>
          <a:p>
            <a:r>
              <a:rPr lang="en-US" b="1" dirty="0">
                <a:solidFill>
                  <a:schemeClr val="bg1"/>
                </a:solidFill>
              </a:rPr>
              <a:t>[ compiler converts "Integer" to "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" automatically by </a:t>
            </a:r>
            <a:r>
              <a:rPr lang="en-US" b="1" dirty="0" err="1">
                <a:solidFill>
                  <a:schemeClr val="bg1"/>
                </a:solidFill>
              </a:rPr>
              <a:t>Autounboxing</a:t>
            </a:r>
            <a:r>
              <a:rPr lang="en-US" b="1" dirty="0">
                <a:solidFill>
                  <a:schemeClr val="bg1"/>
                </a:solidFill>
              </a:rPr>
              <a:t> ]</a:t>
            </a:r>
          </a:p>
          <a:p>
            <a:r>
              <a:rPr lang="en-US" b="1" dirty="0">
                <a:solidFill>
                  <a:schemeClr val="bg1"/>
                </a:solidFill>
              </a:rPr>
              <a:t>After compilation the above line will become.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i=</a:t>
            </a:r>
            <a:r>
              <a:rPr lang="en-US" b="1" dirty="0" err="1">
                <a:solidFill>
                  <a:schemeClr val="bg1"/>
                </a:solidFill>
              </a:rPr>
              <a:t>I.intValue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>
                <a:solidFill>
                  <a:schemeClr val="bg1"/>
                </a:solidFill>
              </a:rPr>
              <a:t>That is </a:t>
            </a:r>
            <a:r>
              <a:rPr lang="en-US" b="1" dirty="0" err="1">
                <a:solidFill>
                  <a:schemeClr val="bg1"/>
                </a:solidFill>
              </a:rPr>
              <a:t>Autounboxing</a:t>
            </a:r>
            <a:r>
              <a:rPr lang="en-US" b="1" dirty="0">
                <a:solidFill>
                  <a:schemeClr val="bg1"/>
                </a:solidFill>
              </a:rPr>
              <a:t> concept is internally implemented by using </a:t>
            </a:r>
            <a:r>
              <a:rPr lang="en-US" b="1" dirty="0" err="1">
                <a:solidFill>
                  <a:schemeClr val="bg1"/>
                </a:solidFill>
              </a:rPr>
              <a:t>xxxValue</a:t>
            </a:r>
            <a:r>
              <a:rPr lang="en-US" b="1" dirty="0">
                <a:solidFill>
                  <a:schemeClr val="bg1"/>
                </a:solidFill>
              </a:rPr>
              <a:t>() method.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166912"/>
            <a:ext cx="561022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701120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 b="1" dirty="0"/>
              <a:t>52</a:t>
            </a:r>
            <a:endParaRPr lang="en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66675"/>
            <a:ext cx="5191125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700471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60562" y="470535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52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32285"/>
            <a:ext cx="4572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It is valid in 1.5 version but invalid in 1.4 version.</a:t>
            </a:r>
          </a:p>
          <a:p>
            <a:r>
              <a:rPr lang="en-US" b="1" dirty="0">
                <a:solidFill>
                  <a:schemeClr val="bg1"/>
                </a:solidFill>
              </a:rPr>
              <a:t>Note:</a:t>
            </a:r>
          </a:p>
          <a:p>
            <a:r>
              <a:rPr lang="en-US" b="1" dirty="0">
                <a:solidFill>
                  <a:schemeClr val="bg1"/>
                </a:solidFill>
              </a:rPr>
              <a:t>From 1.5 version onwards we can use primitives and wrapper objects </a:t>
            </a:r>
            <a:r>
              <a:rPr lang="en-US" b="1" dirty="0" err="1">
                <a:solidFill>
                  <a:schemeClr val="bg1"/>
                </a:solidFill>
              </a:rPr>
              <a:t>interchangly</a:t>
            </a:r>
            <a:r>
              <a:rPr lang="en-US" b="1" dirty="0">
                <a:solidFill>
                  <a:schemeClr val="bg1"/>
                </a:solidFill>
              </a:rPr>
              <a:t> the</a:t>
            </a:r>
          </a:p>
          <a:p>
            <a:r>
              <a:rPr lang="en-US" b="1" dirty="0">
                <a:solidFill>
                  <a:schemeClr val="bg1"/>
                </a:solidFill>
              </a:rPr>
              <a:t>required conversions will be performed automatically by compiler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Example 1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import </a:t>
            </a:r>
            <a:r>
              <a:rPr lang="en-US" b="1" dirty="0" err="1">
                <a:solidFill>
                  <a:schemeClr val="bg1"/>
                </a:solidFill>
              </a:rPr>
              <a:t>java.util</a:t>
            </a:r>
            <a:r>
              <a:rPr lang="en-US" b="1" dirty="0">
                <a:solidFill>
                  <a:schemeClr val="bg1"/>
                </a:solidFill>
              </a:rPr>
              <a:t>.*;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AutoBoxingAndUnboxingDemo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static Integer I=0;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i=I;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(i);//0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042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59556"/>
            <a:ext cx="7102163" cy="3959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8610600" y="470535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53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6229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23665" y="48357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53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361950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If we provide null reference for </a:t>
            </a:r>
            <a:r>
              <a:rPr lang="en-US" b="1" dirty="0" err="1">
                <a:solidFill>
                  <a:schemeClr val="bg1"/>
                </a:solidFill>
              </a:rPr>
              <a:t>autounboxing</a:t>
            </a:r>
            <a:r>
              <a:rPr lang="en-US" b="1" dirty="0">
                <a:solidFill>
                  <a:schemeClr val="bg1"/>
                </a:solidFill>
              </a:rPr>
              <a:t> , we will get </a:t>
            </a:r>
            <a:r>
              <a:rPr lang="en-US" b="1" dirty="0" err="1" smtClean="0">
                <a:solidFill>
                  <a:schemeClr val="bg1"/>
                </a:solidFill>
              </a:rPr>
              <a:t>NullPointerException</a:t>
            </a:r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Example 3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import </a:t>
            </a:r>
            <a:r>
              <a:rPr lang="en-US" b="1" dirty="0" err="1">
                <a:solidFill>
                  <a:schemeClr val="bg1"/>
                </a:solidFill>
              </a:rPr>
              <a:t>java.util</a:t>
            </a:r>
            <a:r>
              <a:rPr lang="en-US" b="1" dirty="0">
                <a:solidFill>
                  <a:schemeClr val="bg1"/>
                </a:solidFill>
              </a:rPr>
              <a:t>.*;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AutoBoxingAndUnboxingDemo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Integer x=10;</a:t>
            </a:r>
          </a:p>
          <a:p>
            <a:r>
              <a:rPr lang="en-US" b="1" dirty="0">
                <a:solidFill>
                  <a:schemeClr val="bg1"/>
                </a:solidFill>
              </a:rPr>
              <a:t>Integer y=x;</a:t>
            </a:r>
          </a:p>
          <a:p>
            <a:r>
              <a:rPr lang="en-US" b="1" dirty="0">
                <a:solidFill>
                  <a:schemeClr val="bg1"/>
                </a:solidFill>
              </a:rPr>
              <a:t>++x;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(x);//11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(y);//10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(x==y);//false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6195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7787"/>
            <a:ext cx="2362200" cy="2702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2612578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Note :</a:t>
            </a:r>
          </a:p>
          <a:p>
            <a:r>
              <a:rPr lang="en-US" b="1" dirty="0">
                <a:solidFill>
                  <a:schemeClr val="bg1"/>
                </a:solidFill>
              </a:rPr>
              <a:t>All wrapper objects are immutable that is once we created a wrapper object we </a:t>
            </a:r>
            <a:r>
              <a:rPr lang="en-US" b="1" dirty="0" smtClean="0">
                <a:solidFill>
                  <a:schemeClr val="bg1"/>
                </a:solidFill>
              </a:rPr>
              <a:t>can't perform </a:t>
            </a:r>
            <a:r>
              <a:rPr lang="en-US" b="1" dirty="0">
                <a:solidFill>
                  <a:schemeClr val="bg1"/>
                </a:solidFill>
              </a:rPr>
              <a:t>any changes in the existing </a:t>
            </a:r>
            <a:r>
              <a:rPr lang="en-US" b="1" dirty="0" smtClean="0">
                <a:solidFill>
                  <a:schemeClr val="bg1"/>
                </a:solidFill>
              </a:rPr>
              <a:t>object. If </a:t>
            </a:r>
            <a:r>
              <a:rPr lang="en-US" b="1" dirty="0">
                <a:solidFill>
                  <a:schemeClr val="bg1"/>
                </a:solidFill>
              </a:rPr>
              <a:t>we are trying to perform any changes with those changes a new object will be created.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507" name="Picture 3" descr="C:\Users\DELL\Desktop\hjk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47900"/>
            <a:ext cx="20574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5296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25" y="44922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 1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import </a:t>
            </a:r>
            <a:r>
              <a:rPr lang="en-US" b="1" dirty="0" err="1">
                <a:solidFill>
                  <a:schemeClr val="bg1"/>
                </a:solidFill>
              </a:rPr>
              <a:t>java.util</a:t>
            </a:r>
            <a:r>
              <a:rPr lang="en-US" b="1" dirty="0">
                <a:solidFill>
                  <a:schemeClr val="bg1"/>
                </a:solidFill>
              </a:rPr>
              <a:t>.*;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AutoBoxingAndUnboxingDemo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Integer x=new Integer(10);</a:t>
            </a:r>
          </a:p>
          <a:p>
            <a:r>
              <a:rPr lang="en-US" b="1" dirty="0">
                <a:solidFill>
                  <a:schemeClr val="bg1"/>
                </a:solidFill>
              </a:rPr>
              <a:t>Integer y=new Integer(10);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(x==y);//false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8" y="2419350"/>
            <a:ext cx="2728462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62400" y="13335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 2 :</a:t>
            </a:r>
          </a:p>
          <a:p>
            <a:r>
              <a:rPr lang="en-US" b="1" dirty="0">
                <a:solidFill>
                  <a:schemeClr val="bg1"/>
                </a:solidFill>
              </a:rPr>
              <a:t>import </a:t>
            </a:r>
            <a:r>
              <a:rPr lang="en-US" b="1" dirty="0" err="1">
                <a:solidFill>
                  <a:schemeClr val="bg1"/>
                </a:solidFill>
              </a:rPr>
              <a:t>java.util</a:t>
            </a:r>
            <a:r>
              <a:rPr lang="en-US" b="1" dirty="0">
                <a:solidFill>
                  <a:schemeClr val="bg1"/>
                </a:solidFill>
              </a:rPr>
              <a:t>.*;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60562" y="4837644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54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6419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084" y="13335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AutoBoxingAndUnboxingDemo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Integer x=new Integer(10);</a:t>
            </a:r>
          </a:p>
          <a:p>
            <a:r>
              <a:rPr lang="en-US" b="1" dirty="0">
                <a:solidFill>
                  <a:schemeClr val="bg1"/>
                </a:solidFill>
              </a:rPr>
              <a:t>Integer y=10;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(x==y);//false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Diagram: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885950"/>
            <a:ext cx="2162175" cy="1067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62400" y="-82094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 3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import </a:t>
            </a:r>
            <a:r>
              <a:rPr lang="en-US" b="1" dirty="0" err="1">
                <a:solidFill>
                  <a:schemeClr val="bg1"/>
                </a:solidFill>
              </a:rPr>
              <a:t>java.util</a:t>
            </a:r>
            <a:r>
              <a:rPr lang="en-US" b="1" dirty="0">
                <a:solidFill>
                  <a:schemeClr val="bg1"/>
                </a:solidFill>
              </a:rPr>
              <a:t>.*;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AutoBoxingAndUnboxingDemo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Integer x=new Integer(10);</a:t>
            </a:r>
          </a:p>
          <a:p>
            <a:r>
              <a:rPr lang="en-US" b="1" dirty="0">
                <a:solidFill>
                  <a:schemeClr val="bg1"/>
                </a:solidFill>
              </a:rPr>
              <a:t>Integer y=x;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(x==y);//true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62" y="2266950"/>
            <a:ext cx="2124075" cy="99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084" y="3112175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 4 :</a:t>
            </a:r>
          </a:p>
          <a:p>
            <a:r>
              <a:rPr lang="en-US" b="1" dirty="0">
                <a:solidFill>
                  <a:schemeClr val="bg1"/>
                </a:solidFill>
              </a:rPr>
              <a:t>import </a:t>
            </a:r>
            <a:r>
              <a:rPr lang="en-US" b="1" dirty="0" err="1">
                <a:solidFill>
                  <a:schemeClr val="bg1"/>
                </a:solidFill>
              </a:rPr>
              <a:t>java.util</a:t>
            </a:r>
            <a:r>
              <a:rPr lang="en-US" b="1" dirty="0">
                <a:solidFill>
                  <a:schemeClr val="bg1"/>
                </a:solidFill>
              </a:rPr>
              <a:t>.*;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AutoBoxingAndUnboxingDemo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Integer x=10;</a:t>
            </a:r>
          </a:p>
          <a:p>
            <a:r>
              <a:rPr lang="en-US" b="1" dirty="0">
                <a:solidFill>
                  <a:schemeClr val="bg1"/>
                </a:solidFill>
              </a:rPr>
              <a:t>Integer y=10;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(x==y);//true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066" y="3943350"/>
            <a:ext cx="212407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8534400" y="4580036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87831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1333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 5 :</a:t>
            </a:r>
          </a:p>
          <a:p>
            <a:r>
              <a:rPr lang="en-US" b="1" dirty="0">
                <a:solidFill>
                  <a:schemeClr val="bg1"/>
                </a:solidFill>
              </a:rPr>
              <a:t>import </a:t>
            </a:r>
            <a:r>
              <a:rPr lang="en-US" b="1" dirty="0" err="1">
                <a:solidFill>
                  <a:schemeClr val="bg1"/>
                </a:solidFill>
              </a:rPr>
              <a:t>java.util</a:t>
            </a:r>
            <a:r>
              <a:rPr lang="en-US" b="1" dirty="0">
                <a:solidFill>
                  <a:schemeClr val="bg1"/>
                </a:solidFill>
              </a:rPr>
              <a:t>.*;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AutoBoxingAndUnboxingDemo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667" y="89359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Integer x=100;</a:t>
            </a:r>
          </a:p>
          <a:p>
            <a:r>
              <a:rPr lang="en-US" b="1" dirty="0">
                <a:solidFill>
                  <a:schemeClr val="bg1"/>
                </a:solidFill>
              </a:rPr>
              <a:t>Integer y=100;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(x==y);//true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78586"/>
            <a:ext cx="2438400" cy="978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657600" y="-2080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 6 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import </a:t>
            </a:r>
            <a:r>
              <a:rPr lang="en-US" b="1" dirty="0" err="1">
                <a:solidFill>
                  <a:schemeClr val="bg1"/>
                </a:solidFill>
              </a:rPr>
              <a:t>java.util</a:t>
            </a:r>
            <a:r>
              <a:rPr lang="en-US" b="1" dirty="0">
                <a:solidFill>
                  <a:schemeClr val="bg1"/>
                </a:solidFill>
              </a:rPr>
              <a:t>.*;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AutoBoxingAndUnboxingDemo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Integer x=1000;</a:t>
            </a:r>
          </a:p>
          <a:p>
            <a:r>
              <a:rPr lang="en-US" b="1" dirty="0">
                <a:solidFill>
                  <a:schemeClr val="bg1"/>
                </a:solidFill>
              </a:rPr>
              <a:t>Integer y=1000;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(x==y);//false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14550"/>
            <a:ext cx="2114550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59" y="3790950"/>
            <a:ext cx="9029700" cy="127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3353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2"/>
          <p:cNvGrpSpPr/>
          <p:nvPr/>
        </p:nvGrpSpPr>
        <p:grpSpPr>
          <a:xfrm>
            <a:off x="189939" y="221075"/>
            <a:ext cx="371623" cy="309362"/>
            <a:chOff x="1244325" y="314425"/>
            <a:chExt cx="444525" cy="370050"/>
          </a:xfrm>
        </p:grpSpPr>
        <p:sp>
          <p:nvSpPr>
            <p:cNvPr id="202" name="Google Shape;202;p22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b="1" dirty="0"/>
              <a:t>5</a:t>
            </a:r>
            <a:endParaRPr dirty="0"/>
          </a:p>
        </p:txBody>
      </p:sp>
      <p:pic>
        <p:nvPicPr>
          <p:cNvPr id="207" name="Google Shape;207;p22"/>
          <p:cNvPicPr preferRelativeResize="0"/>
          <p:nvPr/>
        </p:nvPicPr>
        <p:blipFill rotWithShape="1">
          <a:blip r:embed="rId4">
            <a:alphaModFix/>
          </a:blip>
          <a:srcRect l="769" t="19828" r="11733" b="17679"/>
          <a:stretch/>
        </p:blipFill>
        <p:spPr>
          <a:xfrm>
            <a:off x="4576350" y="751500"/>
            <a:ext cx="3816150" cy="3639601"/>
          </a:xfrm>
          <a:prstGeom prst="rect">
            <a:avLst/>
          </a:prstGeom>
          <a:noFill/>
          <a:ln>
            <a:noFill/>
          </a:ln>
          <a:effectLst>
            <a:outerShdw blurRad="285750" dist="190500" dir="2760000" algn="bl" rotWithShape="0">
              <a:schemeClr val="dk1">
                <a:alpha val="35000"/>
              </a:scheme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707570" y="111766"/>
            <a:ext cx="5540829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For every object </a:t>
            </a:r>
            <a:r>
              <a:rPr lang="en-US" b="1" dirty="0" err="1">
                <a:solidFill>
                  <a:schemeClr val="bg1"/>
                </a:solidFill>
              </a:rPr>
              <a:t>jvm</a:t>
            </a:r>
            <a:r>
              <a:rPr lang="en-US" b="1" dirty="0">
                <a:solidFill>
                  <a:schemeClr val="bg1"/>
                </a:solidFill>
              </a:rPr>
              <a:t> will generate a unique number which is nothing but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hashCode</a:t>
            </a:r>
            <a:r>
              <a:rPr lang="en-US" b="1" dirty="0">
                <a:solidFill>
                  <a:schemeClr val="bg1"/>
                </a:solidFill>
              </a:rPr>
              <a:t>.</a:t>
            </a:r>
          </a:p>
          <a:p>
            <a:r>
              <a:rPr lang="en-US" b="1" dirty="0">
                <a:solidFill>
                  <a:schemeClr val="bg1"/>
                </a:solidFill>
              </a:rPr>
              <a:t>2. </a:t>
            </a:r>
            <a:r>
              <a:rPr lang="en-US" b="1" dirty="0" err="1">
                <a:solidFill>
                  <a:schemeClr val="bg1"/>
                </a:solidFill>
              </a:rPr>
              <a:t>Jvm</a:t>
            </a:r>
            <a:r>
              <a:rPr lang="en-US" b="1" dirty="0">
                <a:solidFill>
                  <a:schemeClr val="bg1"/>
                </a:solidFill>
              </a:rPr>
              <a:t> will using </a:t>
            </a:r>
            <a:r>
              <a:rPr lang="en-US" b="1" dirty="0" err="1">
                <a:solidFill>
                  <a:schemeClr val="bg1"/>
                </a:solidFill>
              </a:rPr>
              <a:t>hashCode</a:t>
            </a:r>
            <a:r>
              <a:rPr lang="en-US" b="1" dirty="0">
                <a:solidFill>
                  <a:schemeClr val="bg1"/>
                </a:solidFill>
              </a:rPr>
              <a:t> while saving objects into hashing related data</a:t>
            </a:r>
          </a:p>
          <a:p>
            <a:r>
              <a:rPr lang="en-US" b="1" dirty="0">
                <a:solidFill>
                  <a:schemeClr val="bg1"/>
                </a:solidFill>
              </a:rPr>
              <a:t>structures like </a:t>
            </a:r>
            <a:r>
              <a:rPr lang="en-US" b="1" dirty="0" err="1">
                <a:solidFill>
                  <a:schemeClr val="bg1"/>
                </a:solidFill>
              </a:rPr>
              <a:t>HashSet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HashMap</a:t>
            </a:r>
            <a:r>
              <a:rPr lang="en-US" b="1" dirty="0">
                <a:solidFill>
                  <a:schemeClr val="bg1"/>
                </a:solidFill>
              </a:rPr>
              <a:t>, and </a:t>
            </a:r>
            <a:r>
              <a:rPr lang="en-US" b="1" dirty="0" err="1">
                <a:solidFill>
                  <a:schemeClr val="bg1"/>
                </a:solidFill>
              </a:rPr>
              <a:t>Hashtable</a:t>
            </a:r>
            <a:r>
              <a:rPr lang="en-US" b="1" dirty="0">
                <a:solidFill>
                  <a:schemeClr val="bg1"/>
                </a:solidFill>
              </a:rPr>
              <a:t> etc.</a:t>
            </a:r>
          </a:p>
          <a:p>
            <a:r>
              <a:rPr lang="en-US" b="1" dirty="0">
                <a:solidFill>
                  <a:schemeClr val="bg1"/>
                </a:solidFill>
              </a:rPr>
              <a:t>3. If the objects are stored according to </a:t>
            </a:r>
            <a:r>
              <a:rPr lang="en-US" b="1" dirty="0" err="1">
                <a:solidFill>
                  <a:schemeClr val="bg1"/>
                </a:solidFill>
              </a:rPr>
              <a:t>hashCode</a:t>
            </a:r>
            <a:r>
              <a:rPr lang="en-US" b="1" dirty="0">
                <a:solidFill>
                  <a:schemeClr val="bg1"/>
                </a:solidFill>
              </a:rPr>
              <a:t> searching will become very</a:t>
            </a:r>
          </a:p>
          <a:p>
            <a:r>
              <a:rPr lang="en-US" b="1" dirty="0">
                <a:solidFill>
                  <a:schemeClr val="bg1"/>
                </a:solidFill>
              </a:rPr>
              <a:t>efficient (The most powerful search algorithm is hashing which will work based</a:t>
            </a:r>
          </a:p>
          <a:p>
            <a:r>
              <a:rPr lang="en-US" b="1" dirty="0">
                <a:solidFill>
                  <a:schemeClr val="bg1"/>
                </a:solidFill>
              </a:rPr>
              <a:t>on </a:t>
            </a:r>
            <a:r>
              <a:rPr lang="en-US" b="1" dirty="0" err="1">
                <a:solidFill>
                  <a:schemeClr val="bg1"/>
                </a:solidFill>
              </a:rPr>
              <a:t>hashCode</a:t>
            </a:r>
            <a:r>
              <a:rPr lang="en-US" b="1" dirty="0">
                <a:solidFill>
                  <a:schemeClr val="bg1"/>
                </a:solidFill>
              </a:rPr>
              <a:t>).</a:t>
            </a:r>
          </a:p>
          <a:p>
            <a:r>
              <a:rPr lang="en-US" b="1" dirty="0">
                <a:solidFill>
                  <a:schemeClr val="bg1"/>
                </a:solidFill>
              </a:rPr>
              <a:t>4. If we didn't override </a:t>
            </a:r>
            <a:r>
              <a:rPr lang="en-US" b="1" dirty="0" err="1">
                <a:solidFill>
                  <a:schemeClr val="bg1"/>
                </a:solidFill>
              </a:rPr>
              <a:t>hashCode</a:t>
            </a:r>
            <a:r>
              <a:rPr lang="en-US" b="1" dirty="0">
                <a:solidFill>
                  <a:schemeClr val="bg1"/>
                </a:solidFill>
              </a:rPr>
              <a:t>() method then Object class </a:t>
            </a:r>
            <a:r>
              <a:rPr lang="en-US" b="1" dirty="0" err="1">
                <a:solidFill>
                  <a:schemeClr val="bg1"/>
                </a:solidFill>
              </a:rPr>
              <a:t>hashCode</a:t>
            </a:r>
            <a:r>
              <a:rPr lang="en-US" b="1" dirty="0">
                <a:solidFill>
                  <a:schemeClr val="bg1"/>
                </a:solidFill>
              </a:rPr>
              <a:t>() method</a:t>
            </a:r>
          </a:p>
          <a:p>
            <a:r>
              <a:rPr lang="en-US" b="1" dirty="0">
                <a:solidFill>
                  <a:schemeClr val="bg1"/>
                </a:solidFill>
              </a:rPr>
              <a:t>will be executed which generates </a:t>
            </a:r>
            <a:r>
              <a:rPr lang="en-US" b="1" dirty="0" err="1">
                <a:solidFill>
                  <a:schemeClr val="bg1"/>
                </a:solidFill>
              </a:rPr>
              <a:t>hashCode</a:t>
            </a:r>
            <a:r>
              <a:rPr lang="en-US" b="1" dirty="0">
                <a:solidFill>
                  <a:schemeClr val="bg1"/>
                </a:solidFill>
              </a:rPr>
              <a:t> based on address of the object but it</a:t>
            </a:r>
          </a:p>
          <a:p>
            <a:r>
              <a:rPr lang="en-US" b="1" dirty="0">
                <a:solidFill>
                  <a:schemeClr val="bg1"/>
                </a:solidFill>
              </a:rPr>
              <a:t>doesn't mean </a:t>
            </a:r>
            <a:r>
              <a:rPr lang="en-US" b="1" dirty="0" err="1">
                <a:solidFill>
                  <a:schemeClr val="bg1"/>
                </a:solidFill>
              </a:rPr>
              <a:t>hashCode</a:t>
            </a:r>
            <a:r>
              <a:rPr lang="en-US" b="1" dirty="0">
                <a:solidFill>
                  <a:schemeClr val="bg1"/>
                </a:solidFill>
              </a:rPr>
              <a:t> represents address of the object.</a:t>
            </a:r>
          </a:p>
          <a:p>
            <a:r>
              <a:rPr lang="en-US" b="1" dirty="0">
                <a:solidFill>
                  <a:schemeClr val="bg1"/>
                </a:solidFill>
              </a:rPr>
              <a:t>5. Based on our programming requirement we can override </a:t>
            </a:r>
            <a:r>
              <a:rPr lang="en-US" b="1" dirty="0" err="1">
                <a:solidFill>
                  <a:schemeClr val="bg1"/>
                </a:solidFill>
              </a:rPr>
              <a:t>hashCode</a:t>
            </a:r>
            <a:r>
              <a:rPr lang="en-US" b="1" dirty="0">
                <a:solidFill>
                  <a:schemeClr val="bg1"/>
                </a:solidFill>
              </a:rPr>
              <a:t>() method to</a:t>
            </a:r>
          </a:p>
          <a:p>
            <a:r>
              <a:rPr lang="en-US" b="1" dirty="0">
                <a:solidFill>
                  <a:schemeClr val="bg1"/>
                </a:solidFill>
              </a:rPr>
              <a:t>generate our own </a:t>
            </a:r>
            <a:r>
              <a:rPr lang="en-US" b="1" dirty="0" err="1">
                <a:solidFill>
                  <a:schemeClr val="bg1"/>
                </a:solidFill>
              </a:rPr>
              <a:t>hashcode</a:t>
            </a:r>
            <a:r>
              <a:rPr lang="en-US" b="1" dirty="0">
                <a:solidFill>
                  <a:schemeClr val="bg1"/>
                </a:solidFill>
              </a:rPr>
              <a:t>.</a:t>
            </a:r>
          </a:p>
          <a:p>
            <a:r>
              <a:rPr lang="en-US" b="1" dirty="0">
                <a:solidFill>
                  <a:schemeClr val="bg1"/>
                </a:solidFill>
              </a:rPr>
              <a:t>6. Overriding </a:t>
            </a:r>
            <a:r>
              <a:rPr lang="en-US" b="1" dirty="0" err="1">
                <a:solidFill>
                  <a:schemeClr val="bg1"/>
                </a:solidFill>
              </a:rPr>
              <a:t>hashCode</a:t>
            </a:r>
            <a:r>
              <a:rPr lang="en-US" b="1" dirty="0">
                <a:solidFill>
                  <a:schemeClr val="bg1"/>
                </a:solidFill>
              </a:rPr>
              <a:t>() method is said to be proper if and only if for every object</a:t>
            </a:r>
          </a:p>
          <a:p>
            <a:r>
              <a:rPr lang="en-US" b="1" dirty="0">
                <a:solidFill>
                  <a:schemeClr val="bg1"/>
                </a:solidFill>
              </a:rPr>
              <a:t>we have to generate a unique number as </a:t>
            </a:r>
            <a:r>
              <a:rPr lang="en-US" b="1" dirty="0" err="1">
                <a:solidFill>
                  <a:schemeClr val="bg1"/>
                </a:solidFill>
              </a:rPr>
              <a:t>hashcode</a:t>
            </a:r>
            <a:r>
              <a:rPr lang="en-US" b="1" dirty="0">
                <a:solidFill>
                  <a:schemeClr val="bg1"/>
                </a:solidFill>
              </a:rPr>
              <a:t> for every object.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43462" y="2417862"/>
            <a:ext cx="35718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accent6"/>
                </a:solidFill>
              </a:rPr>
              <a:t>Conclusions</a:t>
            </a:r>
            <a:endParaRPr lang="en-US" sz="4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2833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3787" y="95964"/>
            <a:ext cx="32004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 implement the </a:t>
            </a:r>
            <a:r>
              <a:rPr lang="en-US" b="1" dirty="0" err="1">
                <a:solidFill>
                  <a:schemeClr val="bg1"/>
                </a:solidFill>
              </a:rPr>
              <a:t>Autoboxing</a:t>
            </a:r>
            <a:r>
              <a:rPr lang="en-US" b="1" dirty="0">
                <a:solidFill>
                  <a:schemeClr val="bg1"/>
                </a:solidFill>
              </a:rPr>
              <a:t> concept in every wrapper class a buffer of objects</a:t>
            </a:r>
          </a:p>
          <a:p>
            <a:r>
              <a:rPr lang="en-US" b="1" dirty="0">
                <a:solidFill>
                  <a:schemeClr val="bg1"/>
                </a:solidFill>
              </a:rPr>
              <a:t>will be created at the time of class loading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By </a:t>
            </a:r>
            <a:r>
              <a:rPr lang="en-US" b="1" dirty="0" err="1">
                <a:solidFill>
                  <a:schemeClr val="bg1"/>
                </a:solidFill>
              </a:rPr>
              <a:t>Autoboxing</a:t>
            </a:r>
            <a:r>
              <a:rPr lang="en-US" b="1" dirty="0">
                <a:solidFill>
                  <a:schemeClr val="bg1"/>
                </a:solidFill>
              </a:rPr>
              <a:t> if an object is required to create 1st JVM will check whether that</a:t>
            </a:r>
          </a:p>
          <a:p>
            <a:r>
              <a:rPr lang="en-US" b="1" dirty="0">
                <a:solidFill>
                  <a:schemeClr val="bg1"/>
                </a:solidFill>
              </a:rPr>
              <a:t>object is available in the buffer or not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If it is available then JVM will reuse that buffered object instead of creating new</a:t>
            </a:r>
          </a:p>
          <a:p>
            <a:r>
              <a:rPr lang="en-US" b="1" dirty="0">
                <a:solidFill>
                  <a:schemeClr val="bg1"/>
                </a:solidFill>
              </a:rPr>
              <a:t>object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If </a:t>
            </a:r>
            <a:r>
              <a:rPr lang="en-US" b="1" dirty="0">
                <a:solidFill>
                  <a:schemeClr val="bg1"/>
                </a:solidFill>
              </a:rPr>
              <a:t>the object is not available in the buffer then only a new object will be created.</a:t>
            </a:r>
          </a:p>
          <a:p>
            <a:r>
              <a:rPr lang="en-US" b="1" dirty="0">
                <a:solidFill>
                  <a:schemeClr val="bg1"/>
                </a:solidFill>
              </a:rPr>
              <a:t>This approach improves performance and memory utilization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91000" y="20955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But this buffer concept is available only in the following cases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22282" y="97155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Byte Always</a:t>
            </a:r>
          </a:p>
          <a:p>
            <a:r>
              <a:rPr lang="en-US" b="1" dirty="0">
                <a:solidFill>
                  <a:schemeClr val="bg1"/>
                </a:solidFill>
              </a:rPr>
              <a:t>Short </a:t>
            </a:r>
            <a:r>
              <a:rPr lang="en-US" b="1" dirty="0" smtClean="0">
                <a:solidFill>
                  <a:schemeClr val="bg1"/>
                </a:solidFill>
              </a:rPr>
              <a:t>-   128 </a:t>
            </a:r>
            <a:r>
              <a:rPr lang="en-US" b="1" dirty="0">
                <a:solidFill>
                  <a:schemeClr val="bg1"/>
                </a:solidFill>
              </a:rPr>
              <a:t>To 127</a:t>
            </a:r>
          </a:p>
          <a:p>
            <a:r>
              <a:rPr lang="en-US" b="1" dirty="0">
                <a:solidFill>
                  <a:schemeClr val="bg1"/>
                </a:solidFill>
              </a:rPr>
              <a:t>Integer </a:t>
            </a:r>
            <a:r>
              <a:rPr lang="en-US" b="1" dirty="0" smtClean="0">
                <a:solidFill>
                  <a:schemeClr val="bg1"/>
                </a:solidFill>
              </a:rPr>
              <a:t>- 128 </a:t>
            </a:r>
            <a:r>
              <a:rPr lang="en-US" b="1" dirty="0">
                <a:solidFill>
                  <a:schemeClr val="bg1"/>
                </a:solidFill>
              </a:rPr>
              <a:t>To 127</a:t>
            </a:r>
          </a:p>
          <a:p>
            <a:r>
              <a:rPr lang="en-US" b="1" dirty="0">
                <a:solidFill>
                  <a:schemeClr val="bg1"/>
                </a:solidFill>
              </a:rPr>
              <a:t>Long </a:t>
            </a:r>
            <a:r>
              <a:rPr lang="en-US" b="1" dirty="0" smtClean="0">
                <a:solidFill>
                  <a:schemeClr val="bg1"/>
                </a:solidFill>
              </a:rPr>
              <a:t>-    128 </a:t>
            </a:r>
            <a:r>
              <a:rPr lang="en-US" b="1" dirty="0">
                <a:solidFill>
                  <a:schemeClr val="bg1"/>
                </a:solidFill>
              </a:rPr>
              <a:t>To 127</a:t>
            </a:r>
          </a:p>
          <a:p>
            <a:r>
              <a:rPr lang="en-US" b="1" dirty="0">
                <a:solidFill>
                  <a:schemeClr val="bg1"/>
                </a:solidFill>
              </a:rPr>
              <a:t>Character 0 To 127</a:t>
            </a:r>
          </a:p>
          <a:p>
            <a:r>
              <a:rPr lang="en-US" b="1" dirty="0">
                <a:solidFill>
                  <a:schemeClr val="bg1"/>
                </a:solidFill>
              </a:rPr>
              <a:t>Boolean Always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14800" y="241935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 all the remaining cases compulsory a new object will be created.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852" y="2995608"/>
            <a:ext cx="5901489" cy="1938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85316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272" y="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Internally </a:t>
            </a:r>
            <a:r>
              <a:rPr lang="en-US" b="1" dirty="0" err="1">
                <a:solidFill>
                  <a:schemeClr val="bg1"/>
                </a:solidFill>
              </a:rPr>
              <a:t>Autoboxing</a:t>
            </a:r>
            <a:r>
              <a:rPr lang="en-US" b="1" dirty="0">
                <a:solidFill>
                  <a:schemeClr val="bg1"/>
                </a:solidFill>
              </a:rPr>
              <a:t> concept is implemented by using </a:t>
            </a:r>
            <a:r>
              <a:rPr lang="en-US" b="1" dirty="0" err="1">
                <a:solidFill>
                  <a:schemeClr val="bg1"/>
                </a:solidFill>
              </a:rPr>
              <a:t>valueOf</a:t>
            </a:r>
            <a:r>
              <a:rPr lang="en-US" b="1" dirty="0">
                <a:solidFill>
                  <a:schemeClr val="bg1"/>
                </a:solidFill>
              </a:rPr>
              <a:t>() method hence </a:t>
            </a:r>
            <a:r>
              <a:rPr lang="en-US" b="1" dirty="0" smtClean="0">
                <a:solidFill>
                  <a:schemeClr val="bg1"/>
                </a:solidFill>
              </a:rPr>
              <a:t>the above </a:t>
            </a:r>
            <a:r>
              <a:rPr lang="en-US" b="1" dirty="0">
                <a:solidFill>
                  <a:schemeClr val="bg1"/>
                </a:solidFill>
              </a:rPr>
              <a:t>rule applicable even for </a:t>
            </a:r>
            <a:r>
              <a:rPr lang="en-US" b="1" dirty="0" err="1">
                <a:solidFill>
                  <a:schemeClr val="bg1"/>
                </a:solidFill>
              </a:rPr>
              <a:t>valueOf</a:t>
            </a:r>
            <a:r>
              <a:rPr lang="en-US" b="1" dirty="0">
                <a:solidFill>
                  <a:schemeClr val="bg1"/>
                </a:solidFill>
              </a:rPr>
              <a:t>() method also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" y="738664"/>
            <a:ext cx="6144928" cy="2595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8730884" y="48357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57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88444" y="3881616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Note:</a:t>
            </a:r>
          </a:p>
          <a:p>
            <a:r>
              <a:rPr lang="en-US" b="1" dirty="0">
                <a:solidFill>
                  <a:schemeClr val="bg1"/>
                </a:solidFill>
              </a:rPr>
              <a:t>When compared with constructors it is recommended to use </a:t>
            </a:r>
            <a:r>
              <a:rPr lang="en-US" b="1" dirty="0" err="1">
                <a:solidFill>
                  <a:schemeClr val="bg1"/>
                </a:solidFill>
              </a:rPr>
              <a:t>valueOf</a:t>
            </a:r>
            <a:r>
              <a:rPr lang="en-US" b="1" dirty="0">
                <a:solidFill>
                  <a:schemeClr val="bg1"/>
                </a:solidFill>
              </a:rPr>
              <a:t>() method to create</a:t>
            </a:r>
          </a:p>
          <a:p>
            <a:r>
              <a:rPr lang="en-US" b="1" dirty="0">
                <a:solidFill>
                  <a:schemeClr val="bg1"/>
                </a:solidFill>
              </a:rPr>
              <a:t>wrapper object.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36027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143</a:t>
            </a:fld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3200400" y="895350"/>
            <a:ext cx="457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Overloading with respect to widening, </a:t>
            </a:r>
            <a:r>
              <a:rPr lang="en-US" sz="3200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Autoboxing</a:t>
            </a:r>
            <a:r>
              <a:rPr lang="en-US" sz="32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and</a:t>
            </a:r>
          </a:p>
          <a:p>
            <a:r>
              <a:rPr lang="en-US" sz="3200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var-arg</a:t>
            </a:r>
            <a:r>
              <a:rPr lang="en-US" sz="32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methods</a:t>
            </a:r>
            <a:endParaRPr lang="en-US" sz="3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743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0" y="15640"/>
            <a:ext cx="3048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Case 1: Widening </a:t>
            </a:r>
            <a:r>
              <a:rPr lang="en-US" b="1" dirty="0" err="1">
                <a:solidFill>
                  <a:schemeClr val="bg1"/>
                </a:solidFill>
              </a:rPr>
              <a:t>vs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Autoboxing</a:t>
            </a:r>
            <a:r>
              <a:rPr lang="en-US" b="1" dirty="0">
                <a:solidFill>
                  <a:schemeClr val="bg1"/>
                </a:solidFill>
              </a:rPr>
              <a:t> :</a:t>
            </a:r>
          </a:p>
          <a:p>
            <a:r>
              <a:rPr lang="en-US" b="1" dirty="0">
                <a:solidFill>
                  <a:schemeClr val="bg1"/>
                </a:solidFill>
              </a:rPr>
              <a:t>Widening:</a:t>
            </a:r>
          </a:p>
          <a:p>
            <a:r>
              <a:rPr lang="en-US" b="1" dirty="0">
                <a:solidFill>
                  <a:schemeClr val="bg1"/>
                </a:solidFill>
              </a:rPr>
              <a:t>Converting a lower data type into a higher data type is called widening.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" y="1185191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import </a:t>
            </a:r>
            <a:r>
              <a:rPr lang="en-US" b="1" dirty="0" err="1">
                <a:solidFill>
                  <a:schemeClr val="bg1"/>
                </a:solidFill>
              </a:rPr>
              <a:t>java.util</a:t>
            </a:r>
            <a:r>
              <a:rPr lang="en-US" b="1" dirty="0">
                <a:solidFill>
                  <a:schemeClr val="bg1"/>
                </a:solidFill>
              </a:rPr>
              <a:t>.*;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AutoBoxingAndUnboxingDemo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</a:t>
            </a:r>
            <a:r>
              <a:rPr lang="en-US" b="1" dirty="0" err="1">
                <a:solidFill>
                  <a:schemeClr val="bg1"/>
                </a:solidFill>
              </a:rPr>
              <a:t>methodOne</a:t>
            </a:r>
            <a:r>
              <a:rPr lang="en-US" b="1" dirty="0">
                <a:solidFill>
                  <a:schemeClr val="bg1"/>
                </a:solidFill>
              </a:rPr>
              <a:t>(long l) 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("widening");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</a:t>
            </a:r>
            <a:r>
              <a:rPr lang="en-US" b="1" dirty="0" err="1">
                <a:solidFill>
                  <a:schemeClr val="bg1"/>
                </a:solidFill>
              </a:rPr>
              <a:t>methodOne</a:t>
            </a:r>
            <a:r>
              <a:rPr lang="en-US" b="1" dirty="0">
                <a:solidFill>
                  <a:schemeClr val="bg1"/>
                </a:solidFill>
              </a:rPr>
              <a:t>(Integer i) 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</a:t>
            </a:r>
            <a:r>
              <a:rPr lang="en-US" b="1" dirty="0" err="1">
                <a:solidFill>
                  <a:schemeClr val="bg1"/>
                </a:solidFill>
              </a:rPr>
              <a:t>autoboxing</a:t>
            </a:r>
            <a:r>
              <a:rPr lang="en-US" b="1" dirty="0">
                <a:solidFill>
                  <a:schemeClr val="bg1"/>
                </a:solidFill>
              </a:rPr>
              <a:t>");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x=10;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methodOne</a:t>
            </a:r>
            <a:r>
              <a:rPr lang="en-US" b="1" dirty="0">
                <a:solidFill>
                  <a:schemeClr val="bg1"/>
                </a:solidFill>
              </a:rPr>
              <a:t>(x);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</a:rPr>
              <a:t>Widening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16931" y="0"/>
            <a:ext cx="4572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Case 2: Widening </a:t>
            </a:r>
            <a:r>
              <a:rPr lang="en-US" b="1" dirty="0" err="1">
                <a:solidFill>
                  <a:schemeClr val="bg1"/>
                </a:solidFill>
              </a:rPr>
              <a:t>vs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var-arg</a:t>
            </a:r>
            <a:r>
              <a:rPr lang="en-US" b="1" dirty="0">
                <a:solidFill>
                  <a:schemeClr val="bg1"/>
                </a:solidFill>
              </a:rPr>
              <a:t> method :</a:t>
            </a:r>
          </a:p>
          <a:p>
            <a:r>
              <a:rPr lang="en-US" dirty="0">
                <a:solidFill>
                  <a:schemeClr val="bg1"/>
                </a:solidFill>
              </a:rPr>
              <a:t>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Example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import </a:t>
            </a:r>
            <a:r>
              <a:rPr lang="en-US" b="1" dirty="0" err="1">
                <a:solidFill>
                  <a:schemeClr val="bg1"/>
                </a:solidFill>
              </a:rPr>
              <a:t>java.util</a:t>
            </a:r>
            <a:r>
              <a:rPr lang="en-US" b="1" dirty="0">
                <a:solidFill>
                  <a:schemeClr val="bg1"/>
                </a:solidFill>
              </a:rPr>
              <a:t>.*;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AutoBoxingAndUnboxingDemo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public static void </a:t>
            </a:r>
            <a:r>
              <a:rPr lang="en-US" b="1" dirty="0" err="1">
                <a:solidFill>
                  <a:schemeClr val="bg1"/>
                </a:solidFill>
              </a:rPr>
              <a:t>methodOne</a:t>
            </a:r>
            <a:r>
              <a:rPr lang="en-US" b="1" dirty="0">
                <a:solidFill>
                  <a:schemeClr val="bg1"/>
                </a:solidFill>
              </a:rPr>
              <a:t>(long l) {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("widening");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public static void </a:t>
            </a:r>
            <a:r>
              <a:rPr lang="en-US" b="1" dirty="0" err="1">
                <a:solidFill>
                  <a:schemeClr val="bg1"/>
                </a:solidFill>
              </a:rPr>
              <a:t>methodOne</a:t>
            </a:r>
            <a:r>
              <a:rPr lang="en-US" b="1" dirty="0">
                <a:solidFill>
                  <a:schemeClr val="bg1"/>
                </a:solidFill>
              </a:rPr>
              <a:t>(int... i) {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</a:t>
            </a:r>
            <a:r>
              <a:rPr lang="en-US" b="1" dirty="0" err="1">
                <a:solidFill>
                  <a:schemeClr val="bg1"/>
                </a:solidFill>
              </a:rPr>
              <a:t>var-arg</a:t>
            </a:r>
            <a:r>
              <a:rPr lang="en-US" b="1" dirty="0">
                <a:solidFill>
                  <a:schemeClr val="bg1"/>
                </a:solidFill>
              </a:rPr>
              <a:t> method");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x=10;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 err="1">
                <a:solidFill>
                  <a:schemeClr val="bg1"/>
                </a:solidFill>
              </a:rPr>
              <a:t>methodOne</a:t>
            </a:r>
            <a:r>
              <a:rPr lang="en-US" b="1" dirty="0">
                <a:solidFill>
                  <a:schemeClr val="bg1"/>
                </a:solidFill>
              </a:rPr>
              <a:t>(x);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 smtClean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Output: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Widening</a:t>
            </a:r>
          </a:p>
          <a:p>
            <a:r>
              <a:rPr lang="en-US" b="1" dirty="0">
                <a:solidFill>
                  <a:schemeClr val="bg1"/>
                </a:solidFill>
              </a:rPr>
              <a:t>Widening dominates </a:t>
            </a:r>
            <a:r>
              <a:rPr lang="en-US" b="1" dirty="0" err="1">
                <a:solidFill>
                  <a:schemeClr val="bg1"/>
                </a:solidFill>
              </a:rPr>
              <a:t>var-arg</a:t>
            </a:r>
            <a:r>
              <a:rPr lang="en-US" b="1" dirty="0">
                <a:solidFill>
                  <a:schemeClr val="bg1"/>
                </a:solidFill>
              </a:rPr>
              <a:t> method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10600" y="466338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58</a:t>
            </a:r>
            <a:endParaRPr lang="en-US"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285750"/>
            <a:ext cx="4572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Case 3: </a:t>
            </a:r>
            <a:r>
              <a:rPr lang="en-US" b="1" dirty="0" err="1">
                <a:solidFill>
                  <a:schemeClr val="bg1"/>
                </a:solidFill>
              </a:rPr>
              <a:t>Autoboxing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vs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var-arg</a:t>
            </a:r>
            <a:r>
              <a:rPr lang="en-US" b="1" dirty="0">
                <a:solidFill>
                  <a:schemeClr val="bg1"/>
                </a:solidFill>
              </a:rPr>
              <a:t> method :</a:t>
            </a:r>
          </a:p>
          <a:p>
            <a:r>
              <a:rPr lang="en-US" dirty="0">
                <a:solidFill>
                  <a:schemeClr val="bg1"/>
                </a:solidFill>
              </a:rPr>
              <a:t>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Example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import </a:t>
            </a:r>
            <a:r>
              <a:rPr lang="en-US" b="1" dirty="0" err="1">
                <a:solidFill>
                  <a:schemeClr val="bg1"/>
                </a:solidFill>
              </a:rPr>
              <a:t>java.util</a:t>
            </a:r>
            <a:r>
              <a:rPr lang="en-US" b="1" dirty="0">
                <a:solidFill>
                  <a:schemeClr val="bg1"/>
                </a:solidFill>
              </a:rPr>
              <a:t>.*;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AutoBoxingAndUnboxingDemo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public static void </a:t>
            </a:r>
            <a:r>
              <a:rPr lang="en-US" b="1" dirty="0" err="1">
                <a:solidFill>
                  <a:schemeClr val="bg1"/>
                </a:solidFill>
              </a:rPr>
              <a:t>methodOne</a:t>
            </a:r>
            <a:r>
              <a:rPr lang="en-US" b="1" dirty="0">
                <a:solidFill>
                  <a:schemeClr val="bg1"/>
                </a:solidFill>
              </a:rPr>
              <a:t>(Integer i) {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</a:t>
            </a:r>
            <a:r>
              <a:rPr lang="en-US" b="1" dirty="0" err="1">
                <a:solidFill>
                  <a:schemeClr val="bg1"/>
                </a:solidFill>
              </a:rPr>
              <a:t>Autoboxing</a:t>
            </a:r>
            <a:r>
              <a:rPr lang="en-US" b="1" dirty="0">
                <a:solidFill>
                  <a:schemeClr val="bg1"/>
                </a:solidFill>
              </a:rPr>
              <a:t>");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public static void </a:t>
            </a:r>
            <a:r>
              <a:rPr lang="en-US" b="1" dirty="0" err="1">
                <a:solidFill>
                  <a:schemeClr val="bg1"/>
                </a:solidFill>
              </a:rPr>
              <a:t>methodOne</a:t>
            </a:r>
            <a:r>
              <a:rPr lang="en-US" b="1" dirty="0">
                <a:solidFill>
                  <a:schemeClr val="bg1"/>
                </a:solidFill>
              </a:rPr>
              <a:t>(int... i) {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</a:t>
            </a:r>
            <a:r>
              <a:rPr lang="en-US" b="1" dirty="0" err="1">
                <a:solidFill>
                  <a:schemeClr val="bg1"/>
                </a:solidFill>
              </a:rPr>
              <a:t>var-arg</a:t>
            </a:r>
            <a:r>
              <a:rPr lang="en-US" b="1" dirty="0">
                <a:solidFill>
                  <a:schemeClr val="bg1"/>
                </a:solidFill>
              </a:rPr>
              <a:t> method");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x=10;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 err="1">
                <a:solidFill>
                  <a:schemeClr val="bg1"/>
                </a:solidFill>
              </a:rPr>
              <a:t>methodOne</a:t>
            </a:r>
            <a:r>
              <a:rPr lang="en-US" b="1" dirty="0">
                <a:solidFill>
                  <a:schemeClr val="bg1"/>
                </a:solidFill>
              </a:rPr>
              <a:t>(x);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 smtClean="0">
                <a:solidFill>
                  <a:schemeClr val="bg1"/>
                </a:solidFill>
              </a:rPr>
              <a:t>}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Output: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 err="1">
                <a:solidFill>
                  <a:schemeClr val="bg1"/>
                </a:solidFill>
              </a:rPr>
              <a:t>Autoboxing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43400" y="40828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Autoboxing</a:t>
            </a:r>
            <a:r>
              <a:rPr lang="en-US" b="1" dirty="0">
                <a:solidFill>
                  <a:schemeClr val="bg1"/>
                </a:solidFill>
              </a:rPr>
              <a:t> dominates </a:t>
            </a:r>
            <a:r>
              <a:rPr lang="en-US" b="1" dirty="0" err="1">
                <a:solidFill>
                  <a:schemeClr val="bg1"/>
                </a:solidFill>
              </a:rPr>
              <a:t>var-arg</a:t>
            </a:r>
            <a:r>
              <a:rPr lang="en-US" b="1" dirty="0">
                <a:solidFill>
                  <a:schemeClr val="bg1"/>
                </a:solidFill>
              </a:rPr>
              <a:t> method.</a:t>
            </a:r>
          </a:p>
          <a:p>
            <a:r>
              <a:rPr lang="en-US" b="1" dirty="0">
                <a:solidFill>
                  <a:schemeClr val="bg1"/>
                </a:solidFill>
              </a:rPr>
              <a:t>In general </a:t>
            </a:r>
            <a:r>
              <a:rPr lang="en-US" b="1" dirty="0" err="1">
                <a:solidFill>
                  <a:schemeClr val="bg1"/>
                </a:solidFill>
              </a:rPr>
              <a:t>var-arg</a:t>
            </a:r>
            <a:r>
              <a:rPr lang="en-US" b="1" dirty="0">
                <a:solidFill>
                  <a:schemeClr val="bg1"/>
                </a:solidFill>
              </a:rPr>
              <a:t> method will get least priority i.e., if no other method </a:t>
            </a:r>
            <a:r>
              <a:rPr lang="en-US" b="1" dirty="0" smtClean="0">
                <a:solidFill>
                  <a:schemeClr val="bg1"/>
                </a:solidFill>
              </a:rPr>
              <a:t>matched then </a:t>
            </a:r>
            <a:r>
              <a:rPr lang="en-US" b="1" dirty="0">
                <a:solidFill>
                  <a:schemeClr val="bg1"/>
                </a:solidFill>
              </a:rPr>
              <a:t>only </a:t>
            </a:r>
            <a:r>
              <a:rPr lang="en-US" b="1" dirty="0" err="1">
                <a:solidFill>
                  <a:schemeClr val="bg1"/>
                </a:solidFill>
              </a:rPr>
              <a:t>var-arg</a:t>
            </a:r>
            <a:r>
              <a:rPr lang="en-US" b="1" dirty="0">
                <a:solidFill>
                  <a:schemeClr val="bg1"/>
                </a:solidFill>
              </a:rPr>
              <a:t> method will get chance. It is exactly same as "default" </a:t>
            </a:r>
            <a:r>
              <a:rPr lang="en-US" b="1" dirty="0" smtClean="0">
                <a:solidFill>
                  <a:schemeClr val="bg1"/>
                </a:solidFill>
              </a:rPr>
              <a:t>case inside </a:t>
            </a:r>
            <a:r>
              <a:rPr lang="en-US" b="1" dirty="0">
                <a:solidFill>
                  <a:schemeClr val="bg1"/>
                </a:solidFill>
              </a:rPr>
              <a:t>a switch.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30566" y="150495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Note : While resolving overloaded methods compiler will always gives the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presidence</a:t>
            </a:r>
            <a:r>
              <a:rPr lang="en-US" b="1" dirty="0">
                <a:solidFill>
                  <a:schemeClr val="bg1"/>
                </a:solidFill>
              </a:rPr>
              <a:t> in the following order :</a:t>
            </a:r>
          </a:p>
          <a:p>
            <a:r>
              <a:rPr lang="en-US" b="1" dirty="0">
                <a:solidFill>
                  <a:schemeClr val="bg1"/>
                </a:solidFill>
              </a:rPr>
              <a:t>1. Widening</a:t>
            </a:r>
          </a:p>
          <a:p>
            <a:r>
              <a:rPr lang="en-US" b="1" dirty="0">
                <a:solidFill>
                  <a:schemeClr val="bg1"/>
                </a:solidFill>
              </a:rPr>
              <a:t>2. </a:t>
            </a:r>
            <a:r>
              <a:rPr lang="en-US" b="1" dirty="0" err="1">
                <a:solidFill>
                  <a:schemeClr val="bg1"/>
                </a:solidFill>
              </a:rPr>
              <a:t>Autoboxing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3. </a:t>
            </a:r>
            <a:r>
              <a:rPr lang="en-US" b="1" dirty="0" err="1">
                <a:solidFill>
                  <a:schemeClr val="bg1"/>
                </a:solidFill>
              </a:rPr>
              <a:t>Var-arg</a:t>
            </a:r>
            <a:r>
              <a:rPr lang="en-US" b="1" dirty="0">
                <a:solidFill>
                  <a:schemeClr val="bg1"/>
                </a:solidFill>
              </a:rPr>
              <a:t> method.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3758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Case 4: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import </a:t>
            </a:r>
            <a:r>
              <a:rPr lang="en-US" b="1" dirty="0" err="1">
                <a:solidFill>
                  <a:schemeClr val="bg1"/>
                </a:solidFill>
              </a:rPr>
              <a:t>java.util</a:t>
            </a:r>
            <a:r>
              <a:rPr lang="en-US" b="1" dirty="0">
                <a:solidFill>
                  <a:schemeClr val="bg1"/>
                </a:solidFill>
              </a:rPr>
              <a:t>.*;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AutoBoxingAndUnboxingDemo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public static void </a:t>
            </a:r>
            <a:r>
              <a:rPr lang="en-US" b="1" dirty="0" err="1">
                <a:solidFill>
                  <a:schemeClr val="bg1"/>
                </a:solidFill>
              </a:rPr>
              <a:t>methodOne</a:t>
            </a:r>
            <a:r>
              <a:rPr lang="en-US" b="1" dirty="0">
                <a:solidFill>
                  <a:schemeClr val="bg1"/>
                </a:solidFill>
              </a:rPr>
              <a:t>(Long l) {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("Long");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x=10;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 err="1">
                <a:solidFill>
                  <a:schemeClr val="bg1"/>
                </a:solidFill>
              </a:rPr>
              <a:t>methodOne</a:t>
            </a:r>
            <a:r>
              <a:rPr lang="en-US" b="1" dirty="0">
                <a:solidFill>
                  <a:schemeClr val="bg1"/>
                </a:solidFill>
              </a:rPr>
              <a:t>(x);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Output: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86800" y="470535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59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" y="267765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methodOne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java.lang.Long</a:t>
            </a:r>
            <a:r>
              <a:rPr lang="en-US" b="1" dirty="0">
                <a:solidFill>
                  <a:schemeClr val="bg1"/>
                </a:solidFill>
              </a:rPr>
              <a:t>) in </a:t>
            </a:r>
            <a:r>
              <a:rPr lang="en-US" b="1" dirty="0" err="1">
                <a:solidFill>
                  <a:schemeClr val="bg1"/>
                </a:solidFill>
              </a:rPr>
              <a:t>AutoBoxingAndUnboxingDemo</a:t>
            </a:r>
            <a:r>
              <a:rPr lang="en-US" b="1" dirty="0">
                <a:solidFill>
                  <a:schemeClr val="bg1"/>
                </a:solidFill>
              </a:rPr>
              <a:t> cannot be</a:t>
            </a:r>
          </a:p>
          <a:p>
            <a:r>
              <a:rPr lang="en-US" b="1" dirty="0">
                <a:solidFill>
                  <a:schemeClr val="bg1"/>
                </a:solidFill>
              </a:rPr>
              <a:t>applied to 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33350"/>
            <a:ext cx="4992319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057400" y="363855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imp :</a:t>
            </a:r>
          </a:p>
          <a:p>
            <a:r>
              <a:rPr lang="en-US" b="1" dirty="0">
                <a:solidFill>
                  <a:schemeClr val="bg1"/>
                </a:solidFill>
              </a:rPr>
              <a:t>Widening followed by </a:t>
            </a:r>
            <a:r>
              <a:rPr lang="en-US" b="1" dirty="0" err="1">
                <a:solidFill>
                  <a:schemeClr val="bg1"/>
                </a:solidFill>
              </a:rPr>
              <a:t>Autoboxing</a:t>
            </a:r>
            <a:r>
              <a:rPr lang="en-US" b="1" dirty="0">
                <a:solidFill>
                  <a:schemeClr val="bg1"/>
                </a:solidFill>
              </a:rPr>
              <a:t> is not allowed in java but </a:t>
            </a:r>
            <a:r>
              <a:rPr lang="en-US" b="1" dirty="0" err="1" smtClean="0">
                <a:solidFill>
                  <a:schemeClr val="bg1"/>
                </a:solidFill>
              </a:rPr>
              <a:t>Autoboxing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followed </a:t>
            </a:r>
            <a:r>
              <a:rPr lang="en-US" b="1" dirty="0">
                <a:solidFill>
                  <a:schemeClr val="bg1"/>
                </a:solidFill>
              </a:rPr>
              <a:t>by widening is allowed.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9439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0" y="1125200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Case 5: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import </a:t>
            </a:r>
            <a:r>
              <a:rPr lang="en-US" b="1" dirty="0" err="1">
                <a:solidFill>
                  <a:schemeClr val="bg1"/>
                </a:solidFill>
              </a:rPr>
              <a:t>java.util</a:t>
            </a:r>
            <a:r>
              <a:rPr lang="en-US" b="1" dirty="0">
                <a:solidFill>
                  <a:schemeClr val="bg1"/>
                </a:solidFill>
              </a:rPr>
              <a:t>.*;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AutoBoxingAndUnboxingDemo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public static void </a:t>
            </a:r>
            <a:r>
              <a:rPr lang="en-US" b="1" dirty="0" err="1">
                <a:solidFill>
                  <a:schemeClr val="bg1"/>
                </a:solidFill>
              </a:rPr>
              <a:t>methodOne</a:t>
            </a:r>
            <a:r>
              <a:rPr lang="en-US" b="1" dirty="0">
                <a:solidFill>
                  <a:schemeClr val="bg1"/>
                </a:solidFill>
              </a:rPr>
              <a:t>(Object o) {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("Object");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x=10;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 err="1">
                <a:solidFill>
                  <a:schemeClr val="bg1"/>
                </a:solidFill>
              </a:rPr>
              <a:t>methodOne</a:t>
            </a:r>
            <a:r>
              <a:rPr lang="en-US" b="1" dirty="0">
                <a:solidFill>
                  <a:schemeClr val="bg1"/>
                </a:solidFill>
              </a:rPr>
              <a:t>(x);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 smtClean="0">
                <a:solidFill>
                  <a:schemeClr val="bg1"/>
                </a:solidFill>
              </a:rPr>
              <a:t>}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Output: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Object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60562" y="470535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76334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0"/>
            <a:ext cx="467677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1000" y="2114550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Which of the following declarations are valid </a:t>
            </a:r>
            <a:r>
              <a:rPr lang="en-US" b="1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i=10 ; //valid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Integer </a:t>
            </a:r>
            <a:r>
              <a:rPr lang="en-US" b="1" dirty="0">
                <a:solidFill>
                  <a:schemeClr val="bg1"/>
                </a:solidFill>
              </a:rPr>
              <a:t>I=10 ; //valid</a:t>
            </a:r>
          </a:p>
          <a:p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int</a:t>
            </a:r>
            <a:r>
              <a:rPr lang="fr-FR" b="1" dirty="0">
                <a:solidFill>
                  <a:schemeClr val="bg1"/>
                </a:solidFill>
              </a:rPr>
              <a:t> i=10L ; //</a:t>
            </a:r>
            <a:r>
              <a:rPr lang="fr-FR" b="1" dirty="0" err="1">
                <a:solidFill>
                  <a:schemeClr val="bg1"/>
                </a:solidFill>
              </a:rPr>
              <a:t>invalid</a:t>
            </a:r>
            <a:r>
              <a:rPr lang="fr-FR" b="1" dirty="0">
                <a:solidFill>
                  <a:schemeClr val="bg1"/>
                </a:solidFill>
              </a:rPr>
              <a:t> CE :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Long l = 10L ; // valid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Long </a:t>
            </a:r>
            <a:r>
              <a:rPr lang="en-US" b="1" dirty="0">
                <a:solidFill>
                  <a:schemeClr val="bg1"/>
                </a:solidFill>
              </a:rPr>
              <a:t>l = 10 ; // invalid CE :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long l = 10 ; //valid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Object o=10 ; //valid (</a:t>
            </a:r>
            <a:r>
              <a:rPr lang="en-US" b="1" dirty="0" err="1">
                <a:solidFill>
                  <a:schemeClr val="bg1"/>
                </a:solidFill>
              </a:rPr>
              <a:t>autoboxing</a:t>
            </a:r>
            <a:r>
              <a:rPr lang="en-US" b="1" dirty="0">
                <a:solidFill>
                  <a:schemeClr val="bg1"/>
                </a:solidFill>
              </a:rPr>
              <a:t> followed by widening)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double </a:t>
            </a:r>
            <a:r>
              <a:rPr lang="en-US" b="1" dirty="0">
                <a:solidFill>
                  <a:schemeClr val="bg1"/>
                </a:solidFill>
              </a:rPr>
              <a:t>d=10 ; //</a:t>
            </a:r>
            <a:r>
              <a:rPr lang="en-US" b="1" dirty="0" smtClean="0">
                <a:solidFill>
                  <a:schemeClr val="bg1"/>
                </a:solidFill>
              </a:rPr>
              <a:t>valid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Double d=10 ; //invalid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Number n=10; //valid (</a:t>
            </a:r>
            <a:r>
              <a:rPr lang="en-US" b="1" dirty="0" err="1">
                <a:solidFill>
                  <a:schemeClr val="bg1"/>
                </a:solidFill>
              </a:rPr>
              <a:t>autoboxing</a:t>
            </a:r>
            <a:r>
              <a:rPr lang="en-US" b="1" dirty="0">
                <a:solidFill>
                  <a:schemeClr val="bg1"/>
                </a:solidFill>
              </a:rPr>
              <a:t> followed by widening)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34400" y="455295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576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21412" y="2110085"/>
            <a:ext cx="4301177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Thank you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accent6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1931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686800" y="4705350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5</a:t>
            </a:r>
            <a:endParaRPr lang="en-US" dirty="0"/>
          </a:p>
        </p:txBody>
      </p:sp>
      <p:pic>
        <p:nvPicPr>
          <p:cNvPr id="1026" name="Picture 2" descr="C:\Users\DELL\Desktop\f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71550"/>
            <a:ext cx="64008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1"/>
          <p:cNvSpPr txBox="1">
            <a:spLocks noGrp="1"/>
          </p:cNvSpPr>
          <p:nvPr>
            <p:ph type="title"/>
          </p:nvPr>
        </p:nvSpPr>
        <p:spPr>
          <a:xfrm>
            <a:off x="987850" y="0"/>
            <a:ext cx="74046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 dirty="0"/>
          </a:p>
        </p:txBody>
      </p:sp>
      <p:sp>
        <p:nvSpPr>
          <p:cNvPr id="520" name="Google Shape;520;p4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150</a:t>
            </a:fld>
            <a:endParaRPr dirty="0"/>
          </a:p>
        </p:txBody>
      </p:sp>
      <p:graphicFrame>
        <p:nvGraphicFramePr>
          <p:cNvPr id="521" name="Google Shape;521;p41"/>
          <p:cNvGraphicFramePr/>
          <p:nvPr/>
        </p:nvGraphicFramePr>
        <p:xfrm>
          <a:off x="392525" y="751481"/>
          <a:ext cx="7598725" cy="4010750"/>
        </p:xfrm>
        <a:graphic>
          <a:graphicData uri="http://schemas.openxmlformats.org/drawingml/2006/table">
            <a:tbl>
              <a:tblPr>
                <a:noFill/>
                <a:tableStyleId>{240F8F6A-D15E-43C1-B007-3B23E40AB50D}</a:tableStyleId>
              </a:tblPr>
              <a:tblGrid>
                <a:gridCol w="1308525"/>
                <a:gridCol w="449300"/>
                <a:gridCol w="449300"/>
                <a:gridCol w="449300"/>
                <a:gridCol w="449300"/>
                <a:gridCol w="449300"/>
                <a:gridCol w="449300"/>
                <a:gridCol w="449300"/>
                <a:gridCol w="449300"/>
                <a:gridCol w="449300"/>
                <a:gridCol w="449300"/>
                <a:gridCol w="449300"/>
                <a:gridCol w="449300"/>
                <a:gridCol w="449300"/>
                <a:gridCol w="449300"/>
              </a:tblGrid>
              <a:tr h="401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Week 1</a:t>
                      </a:r>
                      <a:endParaRPr sz="800" b="1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Week 2</a:t>
                      </a:r>
                      <a:endParaRPr sz="800" b="1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1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3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4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5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6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8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9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10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11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12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13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14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  <a:tr h="401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 1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01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 2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◆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  <a:tr h="401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 3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01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 4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◆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  <a:tr h="401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 5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◆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01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 6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  <a:tr h="401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 7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401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 8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pSp>
        <p:nvGrpSpPr>
          <p:cNvPr id="522" name="Google Shape;522;p41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523" name="Google Shape;523;p4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526" name="Google Shape;526;p41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527" name="Google Shape;527;p41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2"/>
          <p:cNvSpPr txBox="1">
            <a:spLocks noGrp="1"/>
          </p:cNvSpPr>
          <p:nvPr>
            <p:ph type="title"/>
          </p:nvPr>
        </p:nvSpPr>
        <p:spPr>
          <a:xfrm>
            <a:off x="987850" y="0"/>
            <a:ext cx="74046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 dirty="0"/>
          </a:p>
        </p:txBody>
      </p:sp>
      <p:sp>
        <p:nvSpPr>
          <p:cNvPr id="533" name="Google Shape;533;p4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151</a:t>
            </a:fld>
            <a:endParaRPr dirty="0"/>
          </a:p>
        </p:txBody>
      </p:sp>
      <p:sp>
        <p:nvSpPr>
          <p:cNvPr id="534" name="Google Shape;534;p42"/>
          <p:cNvSpPr/>
          <p:nvPr/>
        </p:nvSpPr>
        <p:spPr>
          <a:xfrm>
            <a:off x="286775" y="1363400"/>
            <a:ext cx="3822900" cy="1584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STRENGTHS</a:t>
            </a:r>
            <a:endParaRPr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Blue is the colour of the clear sky and the deep sea</a:t>
            </a:r>
            <a:endParaRPr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5" name="Google Shape;535;p42"/>
          <p:cNvSpPr/>
          <p:nvPr/>
        </p:nvSpPr>
        <p:spPr>
          <a:xfrm>
            <a:off x="4267909" y="1363400"/>
            <a:ext cx="3822900" cy="1584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WEAKNESSES</a:t>
            </a:r>
            <a:endParaRPr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Yellow is the color of gold, butter and ripe lemons</a:t>
            </a:r>
            <a:endParaRPr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6" name="Google Shape;536;p42"/>
          <p:cNvSpPr/>
          <p:nvPr/>
        </p:nvSpPr>
        <p:spPr>
          <a:xfrm>
            <a:off x="286775" y="3121900"/>
            <a:ext cx="3822900" cy="1584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Black is the color of ebony and of outer space</a:t>
            </a:r>
            <a:endParaRPr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OPPORTUNITIES</a:t>
            </a:r>
            <a:endParaRPr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7" name="Google Shape;537;p42"/>
          <p:cNvSpPr/>
          <p:nvPr/>
        </p:nvSpPr>
        <p:spPr>
          <a:xfrm>
            <a:off x="4267909" y="3121900"/>
            <a:ext cx="3822900" cy="1584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White is the color of milk and fresh snow</a:t>
            </a:r>
            <a:endParaRPr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THREATS</a:t>
            </a:r>
            <a:endParaRPr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8" name="Google Shape;538;p42"/>
          <p:cNvSpPr/>
          <p:nvPr/>
        </p:nvSpPr>
        <p:spPr>
          <a:xfrm>
            <a:off x="2906020" y="1745613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9" name="Google Shape;539;p42"/>
          <p:cNvSpPr/>
          <p:nvPr/>
        </p:nvSpPr>
        <p:spPr>
          <a:xfrm rot="5400000">
            <a:off x="3057207" y="1745613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0" name="Google Shape;540;p42"/>
          <p:cNvSpPr/>
          <p:nvPr/>
        </p:nvSpPr>
        <p:spPr>
          <a:xfrm rot="10800000">
            <a:off x="3057207" y="190678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1" name="Google Shape;541;p42"/>
          <p:cNvSpPr/>
          <p:nvPr/>
        </p:nvSpPr>
        <p:spPr>
          <a:xfrm rot="-5400000">
            <a:off x="2906020" y="190678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2" name="Google Shape;542;p42"/>
          <p:cNvSpPr/>
          <p:nvPr/>
        </p:nvSpPr>
        <p:spPr>
          <a:xfrm>
            <a:off x="3448047" y="2242577"/>
            <a:ext cx="359450" cy="4576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Arial"/>
              </a:rPr>
              <a:t>S</a:t>
            </a:r>
          </a:p>
        </p:txBody>
      </p:sp>
      <p:sp>
        <p:nvSpPr>
          <p:cNvPr id="543" name="Google Shape;543;p42"/>
          <p:cNvSpPr/>
          <p:nvPr/>
        </p:nvSpPr>
        <p:spPr>
          <a:xfrm>
            <a:off x="4469496" y="2250297"/>
            <a:ext cx="579938" cy="44220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Arial"/>
              </a:rPr>
              <a:t>W</a:t>
            </a:r>
          </a:p>
        </p:txBody>
      </p:sp>
      <p:sp>
        <p:nvSpPr>
          <p:cNvPr id="544" name="Google Shape;544;p42"/>
          <p:cNvSpPr/>
          <p:nvPr/>
        </p:nvSpPr>
        <p:spPr>
          <a:xfrm>
            <a:off x="3413460" y="3348952"/>
            <a:ext cx="428623" cy="4570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Arial"/>
              </a:rPr>
              <a:t>O</a:t>
            </a:r>
          </a:p>
        </p:txBody>
      </p:sp>
      <p:sp>
        <p:nvSpPr>
          <p:cNvPr id="545" name="Google Shape;545;p42"/>
          <p:cNvSpPr/>
          <p:nvPr/>
        </p:nvSpPr>
        <p:spPr>
          <a:xfrm>
            <a:off x="4583755" y="3356672"/>
            <a:ext cx="351422" cy="44220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Arial"/>
              </a:rPr>
              <a:t>T</a:t>
            </a:r>
          </a:p>
        </p:txBody>
      </p:sp>
      <p:grpSp>
        <p:nvGrpSpPr>
          <p:cNvPr id="546" name="Google Shape;546;p42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547" name="Google Shape;547;p42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551" name="Google Shape;551;p42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3"/>
          <p:cNvSpPr txBox="1">
            <a:spLocks noGrp="1"/>
          </p:cNvSpPr>
          <p:nvPr>
            <p:ph type="title"/>
          </p:nvPr>
        </p:nvSpPr>
        <p:spPr>
          <a:xfrm>
            <a:off x="987850" y="0"/>
            <a:ext cx="74046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 dirty="0"/>
          </a:p>
        </p:txBody>
      </p:sp>
      <p:sp>
        <p:nvSpPr>
          <p:cNvPr id="557" name="Google Shape;557;p43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152</a:t>
            </a:fld>
            <a:endParaRPr dirty="0"/>
          </a:p>
        </p:txBody>
      </p:sp>
      <p:sp>
        <p:nvSpPr>
          <p:cNvPr id="558" name="Google Shape;558;p43"/>
          <p:cNvSpPr txBox="1"/>
          <p:nvPr/>
        </p:nvSpPr>
        <p:spPr>
          <a:xfrm>
            <a:off x="2216330" y="752825"/>
            <a:ext cx="1472100" cy="1491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Key Activities</a:t>
            </a:r>
            <a:endParaRPr sz="9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sz="8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9" name="Google Shape;559;p43"/>
          <p:cNvSpPr txBox="1"/>
          <p:nvPr/>
        </p:nvSpPr>
        <p:spPr>
          <a:xfrm>
            <a:off x="2216330" y="2244488"/>
            <a:ext cx="1472100" cy="1491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Key Resources</a:t>
            </a:r>
            <a:endParaRPr sz="9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sz="9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60" name="Google Shape;560;p43"/>
          <p:cNvSpPr txBox="1"/>
          <p:nvPr/>
        </p:nvSpPr>
        <p:spPr>
          <a:xfrm>
            <a:off x="3688586" y="752825"/>
            <a:ext cx="1472100" cy="29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Value Propositions</a:t>
            </a:r>
            <a:endParaRPr sz="9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sz="9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61" name="Google Shape;561;p43"/>
          <p:cNvSpPr txBox="1"/>
          <p:nvPr/>
        </p:nvSpPr>
        <p:spPr>
          <a:xfrm>
            <a:off x="5160841" y="752825"/>
            <a:ext cx="1472100" cy="1491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Customer</a:t>
            </a:r>
            <a:br>
              <a:rPr lang="en" sz="9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9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Relationships</a:t>
            </a:r>
            <a:endParaRPr sz="9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sz="9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62" name="Google Shape;562;p43"/>
          <p:cNvSpPr txBox="1"/>
          <p:nvPr/>
        </p:nvSpPr>
        <p:spPr>
          <a:xfrm>
            <a:off x="5160841" y="2244488"/>
            <a:ext cx="1472100" cy="1491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Channels</a:t>
            </a:r>
            <a:endParaRPr sz="9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sz="9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63" name="Google Shape;563;p43"/>
          <p:cNvSpPr txBox="1"/>
          <p:nvPr/>
        </p:nvSpPr>
        <p:spPr>
          <a:xfrm>
            <a:off x="6633096" y="752825"/>
            <a:ext cx="1472100" cy="29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Customer Segments</a:t>
            </a:r>
            <a:endParaRPr sz="9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sz="9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64" name="Google Shape;564;p43"/>
          <p:cNvSpPr txBox="1"/>
          <p:nvPr/>
        </p:nvSpPr>
        <p:spPr>
          <a:xfrm>
            <a:off x="744075" y="752825"/>
            <a:ext cx="1472100" cy="29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Key Partners</a:t>
            </a:r>
            <a:endParaRPr sz="9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sz="8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65" name="Google Shape;565;p43"/>
          <p:cNvSpPr txBox="1"/>
          <p:nvPr/>
        </p:nvSpPr>
        <p:spPr>
          <a:xfrm>
            <a:off x="744075" y="3736150"/>
            <a:ext cx="3680700" cy="115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Cost Structure</a:t>
            </a:r>
            <a:endParaRPr sz="9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sz="9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66" name="Google Shape;566;p43"/>
          <p:cNvSpPr txBox="1"/>
          <p:nvPr/>
        </p:nvSpPr>
        <p:spPr>
          <a:xfrm>
            <a:off x="4424713" y="3736150"/>
            <a:ext cx="3680700" cy="115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Revenue Streams</a:t>
            </a:r>
            <a:endParaRPr sz="9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sz="9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67" name="Google Shape;567;p43"/>
          <p:cNvSpPr/>
          <p:nvPr/>
        </p:nvSpPr>
        <p:spPr>
          <a:xfrm>
            <a:off x="4132632" y="3813545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68" name="Google Shape;568;p43"/>
          <p:cNvSpPr/>
          <p:nvPr/>
        </p:nvSpPr>
        <p:spPr>
          <a:xfrm>
            <a:off x="6341631" y="829028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69" name="Google Shape;569;p43"/>
          <p:cNvSpPr/>
          <p:nvPr/>
        </p:nvSpPr>
        <p:spPr>
          <a:xfrm>
            <a:off x="1932866" y="8290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70" name="Google Shape;570;p43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571" name="Google Shape;571;p43"/>
          <p:cNvGrpSpPr/>
          <p:nvPr/>
        </p:nvGrpSpPr>
        <p:grpSpPr>
          <a:xfrm>
            <a:off x="7795502" y="3813547"/>
            <a:ext cx="233502" cy="171203"/>
            <a:chOff x="4610450" y="3703750"/>
            <a:chExt cx="453050" cy="332175"/>
          </a:xfrm>
        </p:grpSpPr>
        <p:sp>
          <p:nvSpPr>
            <p:cNvPr id="572" name="Google Shape;572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574" name="Google Shape;574;p43"/>
          <p:cNvSpPr/>
          <p:nvPr/>
        </p:nvSpPr>
        <p:spPr>
          <a:xfrm>
            <a:off x="3402793" y="8290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575" name="Google Shape;575;p43"/>
          <p:cNvGrpSpPr/>
          <p:nvPr/>
        </p:nvGrpSpPr>
        <p:grpSpPr>
          <a:xfrm>
            <a:off x="4896306" y="827208"/>
            <a:ext cx="188198" cy="239803"/>
            <a:chOff x="1958100" y="4985350"/>
            <a:chExt cx="365150" cy="465275"/>
          </a:xfrm>
        </p:grpSpPr>
        <p:sp>
          <p:nvSpPr>
            <p:cNvPr id="576" name="Google Shape;576;p4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579" name="Google Shape;579;p43"/>
          <p:cNvGrpSpPr/>
          <p:nvPr/>
        </p:nvGrpSpPr>
        <p:grpSpPr>
          <a:xfrm>
            <a:off x="3326609" y="2334870"/>
            <a:ext cx="283238" cy="257429"/>
            <a:chOff x="4562200" y="4968250"/>
            <a:chExt cx="549550" cy="499475"/>
          </a:xfrm>
        </p:grpSpPr>
        <p:sp>
          <p:nvSpPr>
            <p:cNvPr id="580" name="Google Shape;580;p43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585" name="Google Shape;585;p43"/>
          <p:cNvGrpSpPr/>
          <p:nvPr/>
        </p:nvGrpSpPr>
        <p:grpSpPr>
          <a:xfrm>
            <a:off x="7737828" y="827204"/>
            <a:ext cx="278200" cy="266861"/>
            <a:chOff x="5241175" y="4959100"/>
            <a:chExt cx="539775" cy="517775"/>
          </a:xfrm>
        </p:grpSpPr>
        <p:sp>
          <p:nvSpPr>
            <p:cNvPr id="586" name="Google Shape;586;p4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592" name="Google Shape;592;p43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593" name="Google Shape;593;p43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4"/>
          <p:cNvSpPr txBox="1">
            <a:spLocks noGrp="1"/>
          </p:cNvSpPr>
          <p:nvPr>
            <p:ph type="title"/>
          </p:nvPr>
        </p:nvSpPr>
        <p:spPr>
          <a:xfrm>
            <a:off x="987850" y="0"/>
            <a:ext cx="74046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 dirty="0"/>
          </a:p>
        </p:txBody>
      </p:sp>
      <p:sp>
        <p:nvSpPr>
          <p:cNvPr id="603" name="Google Shape;603;p44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153</a:t>
            </a:fld>
            <a:endParaRPr dirty="0"/>
          </a:p>
        </p:txBody>
      </p:sp>
      <p:grpSp>
        <p:nvGrpSpPr>
          <p:cNvPr id="604" name="Google Shape;604;p44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605" name="Google Shape;605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PURCHASE</a:t>
              </a:r>
              <a:endParaRPr sz="1200" b="1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06" name="Google Shape;606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LOYALTY</a:t>
              </a:r>
              <a:endParaRPr sz="1200" b="1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07" name="Google Shape;607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AWARENESS</a:t>
              </a:r>
              <a:endParaRPr sz="1200" b="1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08" name="Google Shape;608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EVALUATION</a:t>
              </a:r>
              <a:endParaRPr sz="1200" b="1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09" name="Google Shape;609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DISCOVERY</a:t>
              </a:r>
              <a:endParaRPr sz="1200" b="1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INTENT</a:t>
              </a:r>
              <a:endParaRPr sz="1200" b="1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rgbClr val="02102E">
                <a:alpha val="162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cxnSp>
        <p:nvCxnSpPr>
          <p:cNvPr id="612" name="Google Shape;612;p44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13" name="Google Shape;613;p44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sz="1000" dirty="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614" name="Google Shape;614;p44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15" name="Google Shape;615;p44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sz="1000" dirty="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616" name="Google Shape;616;p44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17" name="Google Shape;617;p44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sz="1000" dirty="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618" name="Google Shape;618;p44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19" name="Google Shape;619;p44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sz="1000" dirty="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620" name="Google Shape;620;p44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21" name="Google Shape;621;p44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sz="1000" dirty="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622" name="Google Shape;622;p44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23" name="Google Shape;623;p44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Insert your content</a:t>
            </a:r>
            <a:endParaRPr sz="1000" dirty="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624" name="Google Shape;624;p44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625" name="Google Shape;625;p44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628" name="Google Shape;628;p44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629" name="Google Shape;629;p44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5"/>
          <p:cNvSpPr txBox="1">
            <a:spLocks noGrp="1"/>
          </p:cNvSpPr>
          <p:nvPr>
            <p:ph type="title"/>
          </p:nvPr>
        </p:nvSpPr>
        <p:spPr>
          <a:xfrm>
            <a:off x="987850" y="0"/>
            <a:ext cx="74046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 dirty="0"/>
          </a:p>
        </p:txBody>
      </p:sp>
      <p:sp>
        <p:nvSpPr>
          <p:cNvPr id="635" name="Google Shape;635;p45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154</a:t>
            </a:fld>
            <a:endParaRPr dirty="0"/>
          </a:p>
        </p:txBody>
      </p:sp>
      <p:pic>
        <p:nvPicPr>
          <p:cNvPr id="636" name="Google Shape;636;p45"/>
          <p:cNvPicPr preferRelativeResize="0"/>
          <p:nvPr/>
        </p:nvPicPr>
        <p:blipFill rotWithShape="1">
          <a:blip r:embed="rId4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37" name="Google Shape;637;p45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Imani Jackson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/>
            </a:r>
            <a:b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JOB TITLE</a:t>
            </a:r>
            <a:endParaRPr sz="8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Blue is the colour of the clear sky and the deep sea</a:t>
            </a:r>
            <a:endParaRPr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38" name="Google Shape;638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39" name="Google Shape;639;p45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Marcos Galán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/>
            </a:r>
            <a:b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JOB TITLE</a:t>
            </a:r>
            <a:endParaRPr sz="8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Blue is the colour of the clear sky and the deep sea</a:t>
            </a:r>
            <a:endParaRPr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40" name="Google Shape;640;p45"/>
          <p:cNvPicPr preferRelativeResize="0"/>
          <p:nvPr/>
        </p:nvPicPr>
        <p:blipFill rotWithShape="1">
          <a:blip r:embed="rId6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1" name="Google Shape;641;p45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Ixchel Valdía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/>
            </a:r>
            <a:b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JOB TITLE</a:t>
            </a:r>
            <a:endParaRPr sz="8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Blue is the colour of the clear sky and the deep sea</a:t>
            </a:r>
            <a:endParaRPr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42" name="Google Shape;642;p45"/>
          <p:cNvPicPr preferRelativeResize="0"/>
          <p:nvPr/>
        </p:nvPicPr>
        <p:blipFill rotWithShape="1">
          <a:blip r:embed="rId7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3" name="Google Shape;643;p45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Nils Årud</a:t>
            </a: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/>
            </a:r>
            <a:b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JOB TITLE</a:t>
            </a:r>
            <a:endParaRPr sz="8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Blue is the colour of the clear sky and the deep sea</a:t>
            </a:r>
            <a:endParaRPr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644" name="Google Shape;644;p45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645" name="Google Shape;645;p4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646" name="Google Shape;646;p45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647" name="Google Shape;647;p45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648" name="Google Shape;648;p45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649" name="Google Shape;649;p45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6"/>
          <p:cNvSpPr txBox="1">
            <a:spLocks noGrp="1"/>
          </p:cNvSpPr>
          <p:nvPr>
            <p:ph type="title"/>
          </p:nvPr>
        </p:nvSpPr>
        <p:spPr>
          <a:xfrm>
            <a:off x="987850" y="0"/>
            <a:ext cx="74046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 dirty="0"/>
          </a:p>
        </p:txBody>
      </p:sp>
      <p:sp>
        <p:nvSpPr>
          <p:cNvPr id="703" name="Google Shape;703;p46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155</a:t>
            </a:fld>
            <a:endParaRPr dirty="0"/>
          </a:p>
        </p:txBody>
      </p:sp>
      <p:grpSp>
        <p:nvGrpSpPr>
          <p:cNvPr id="704" name="Google Shape;704;p46"/>
          <p:cNvGrpSpPr/>
          <p:nvPr/>
        </p:nvGrpSpPr>
        <p:grpSpPr>
          <a:xfrm>
            <a:off x="758343" y="915641"/>
            <a:ext cx="7279106" cy="3420714"/>
            <a:chOff x="467088" y="642474"/>
            <a:chExt cx="4194000" cy="3858239"/>
          </a:xfrm>
        </p:grpSpPr>
        <p:cxnSp>
          <p:nvCxnSpPr>
            <p:cNvPr id="705" name="Google Shape;705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2" name="Google Shape;722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3" name="Google Shape;723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4" name="Google Shape;724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" name="Google Shape;725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6" name="Google Shape;726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27" name="Google Shape;727;p46"/>
          <p:cNvCxnSpPr/>
          <p:nvPr/>
        </p:nvCxnSpPr>
        <p:spPr>
          <a:xfrm>
            <a:off x="4397931" y="760177"/>
            <a:ext cx="0" cy="373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728" name="Google Shape;728;p46"/>
          <p:cNvCxnSpPr/>
          <p:nvPr/>
        </p:nvCxnSpPr>
        <p:spPr>
          <a:xfrm>
            <a:off x="758340" y="2626125"/>
            <a:ext cx="727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729" name="Google Shape;729;p46"/>
          <p:cNvSpPr txBox="1"/>
          <p:nvPr/>
        </p:nvSpPr>
        <p:spPr>
          <a:xfrm rot="-5400000">
            <a:off x="114828" y="2552755"/>
            <a:ext cx="11406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LOW VALUE 1</a:t>
            </a:r>
            <a:endParaRPr sz="800" dirty="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0" name="Google Shape;730;p46"/>
          <p:cNvSpPr txBox="1"/>
          <p:nvPr/>
        </p:nvSpPr>
        <p:spPr>
          <a:xfrm rot="5400000">
            <a:off x="7540478" y="2552762"/>
            <a:ext cx="11406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HIGH VALUE 1</a:t>
            </a:r>
            <a:endParaRPr sz="800" dirty="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1" name="Google Shape;731;p46"/>
          <p:cNvSpPr txBox="1"/>
          <p:nvPr/>
        </p:nvSpPr>
        <p:spPr>
          <a:xfrm>
            <a:off x="3827663" y="4492040"/>
            <a:ext cx="11406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LOW VALUE 2</a:t>
            </a:r>
            <a:endParaRPr sz="800" dirty="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2" name="Google Shape;732;p46"/>
          <p:cNvSpPr txBox="1"/>
          <p:nvPr/>
        </p:nvSpPr>
        <p:spPr>
          <a:xfrm>
            <a:off x="3827618" y="613603"/>
            <a:ext cx="11406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HIGH VALUE 2</a:t>
            </a:r>
            <a:endParaRPr sz="800" dirty="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3" name="Google Shape;733;p46"/>
          <p:cNvSpPr/>
          <p:nvPr/>
        </p:nvSpPr>
        <p:spPr>
          <a:xfrm>
            <a:off x="6562055" y="1078616"/>
            <a:ext cx="886800" cy="88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Our company</a:t>
            </a:r>
            <a:endParaRPr sz="7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4" name="Google Shape;734;p46"/>
          <p:cNvSpPr/>
          <p:nvPr/>
        </p:nvSpPr>
        <p:spPr>
          <a:xfrm>
            <a:off x="3119765" y="1494343"/>
            <a:ext cx="776700" cy="77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Competitor</a:t>
            </a:r>
            <a:endParaRPr sz="7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5" name="Google Shape;735;p46"/>
          <p:cNvSpPr/>
          <p:nvPr/>
        </p:nvSpPr>
        <p:spPr>
          <a:xfrm>
            <a:off x="1570308" y="3424107"/>
            <a:ext cx="647700" cy="647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Competitor</a:t>
            </a:r>
            <a:endParaRPr sz="7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6" name="Google Shape;736;p46"/>
          <p:cNvSpPr/>
          <p:nvPr/>
        </p:nvSpPr>
        <p:spPr>
          <a:xfrm>
            <a:off x="5333275" y="2959859"/>
            <a:ext cx="647700" cy="64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Competitor</a:t>
            </a:r>
            <a:endParaRPr sz="7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7" name="Google Shape;737;p46"/>
          <p:cNvSpPr/>
          <p:nvPr/>
        </p:nvSpPr>
        <p:spPr>
          <a:xfrm>
            <a:off x="6131943" y="3359604"/>
            <a:ext cx="776700" cy="776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Competitor</a:t>
            </a:r>
            <a:endParaRPr sz="7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8" name="Google Shape;738;p46"/>
          <p:cNvSpPr/>
          <p:nvPr/>
        </p:nvSpPr>
        <p:spPr>
          <a:xfrm>
            <a:off x="4572467" y="846647"/>
            <a:ext cx="647700" cy="647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Competitor</a:t>
            </a:r>
            <a:endParaRPr sz="7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9" name="Google Shape;739;p46"/>
          <p:cNvSpPr/>
          <p:nvPr/>
        </p:nvSpPr>
        <p:spPr>
          <a:xfrm>
            <a:off x="1332111" y="1186100"/>
            <a:ext cx="414300" cy="41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Competitor</a:t>
            </a:r>
            <a:endParaRPr sz="7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740" name="Google Shape;740;p46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741" name="Google Shape;741;p4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42" name="Google Shape;742;p4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43" name="Google Shape;743;p4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44" name="Google Shape;744;p4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45" name="Google Shape;745;p4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7"/>
          <p:cNvSpPr txBox="1">
            <a:spLocks noGrp="1"/>
          </p:cNvSpPr>
          <p:nvPr>
            <p:ph type="title"/>
          </p:nvPr>
        </p:nvSpPr>
        <p:spPr>
          <a:xfrm>
            <a:off x="987850" y="0"/>
            <a:ext cx="74046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 dirty="0"/>
          </a:p>
        </p:txBody>
      </p:sp>
      <p:sp>
        <p:nvSpPr>
          <p:cNvPr id="751" name="Google Shape;751;p47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156</a:t>
            </a:fld>
            <a:endParaRPr dirty="0"/>
          </a:p>
        </p:txBody>
      </p:sp>
      <p:graphicFrame>
        <p:nvGraphicFramePr>
          <p:cNvPr id="752" name="Google Shape;752;p47"/>
          <p:cNvGraphicFramePr/>
          <p:nvPr/>
        </p:nvGraphicFramePr>
        <p:xfrm>
          <a:off x="750600" y="751495"/>
          <a:ext cx="6945475" cy="3639700"/>
        </p:xfrm>
        <a:graphic>
          <a:graphicData uri="http://schemas.openxmlformats.org/drawingml/2006/table">
            <a:tbl>
              <a:tblPr>
                <a:noFill/>
                <a:tableStyleId>{234A7306-8F47-4233-94C0-01888A0BC259}</a:tableStyleId>
              </a:tblPr>
              <a:tblGrid>
                <a:gridCol w="769725"/>
                <a:gridCol w="882250"/>
                <a:gridCol w="882250"/>
                <a:gridCol w="882250"/>
                <a:gridCol w="882250"/>
                <a:gridCol w="882250"/>
                <a:gridCol w="882250"/>
                <a:gridCol w="882250"/>
              </a:tblGrid>
              <a:tr h="371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SUNDAY</a:t>
                      </a:r>
                      <a:endParaRPr sz="7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MONDAY</a:t>
                      </a:r>
                      <a:endParaRPr sz="7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TUESDAY</a:t>
                      </a:r>
                      <a:endParaRPr sz="7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WEDNESDAY</a:t>
                      </a:r>
                      <a:endParaRPr sz="7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THURSDAY</a:t>
                      </a:r>
                      <a:endParaRPr sz="7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FRIDAY</a:t>
                      </a:r>
                      <a:endParaRPr sz="7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SATURDAY</a:t>
                      </a:r>
                      <a:endParaRPr sz="7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466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09:00 - 09:45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66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10:00 - 10:45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66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11:00 - 11:45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66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12:00 - 13:15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02E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✔ Free time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02E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✔ Free time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02E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✔ Free time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02E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✔ Free time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02E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✔ Free time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02E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✔ Free time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02E">
                        <a:alpha val="162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✔ Free time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2102E">
                        <a:alpha val="16200"/>
                      </a:srgbClr>
                    </a:solidFill>
                  </a:tcPr>
                </a:tc>
              </a:tr>
              <a:tr h="466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13:30 - 14:15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66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14:30 - 15:15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66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15:30 - 16:15</a:t>
                      </a:r>
                      <a:endParaRPr sz="800" dirty="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Task</a:t>
                      </a:r>
                      <a:endParaRPr sz="800" dirty="0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753" name="Google Shape;753;p47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754" name="Google Shape;754;p4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56" name="Google Shape;756;p4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57" name="Google Shape;757;p4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8"/>
          <p:cNvSpPr txBox="1">
            <a:spLocks noGrp="1"/>
          </p:cNvSpPr>
          <p:nvPr>
            <p:ph type="body" idx="1"/>
          </p:nvPr>
        </p:nvSpPr>
        <p:spPr>
          <a:xfrm>
            <a:off x="7019750" y="312075"/>
            <a:ext cx="1877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r>
              <a:rPr lang="en" sz="900"/>
              <a:t/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This means that you can:</a:t>
            </a:r>
            <a:endParaRPr sz="900" dirty="0"/>
          </a:p>
          <a:p>
            <a:pPr marL="91440" lvl="0" indent="-10287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</a:pPr>
            <a:r>
              <a:rPr lang="en" sz="900"/>
              <a:t>Resize them without losing quality.</a:t>
            </a:r>
            <a:endParaRPr sz="900" dirty="0"/>
          </a:p>
          <a:p>
            <a:pPr marL="91440" lvl="0" indent="-10287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</a:pPr>
            <a:r>
              <a:rPr lang="en" sz="900"/>
              <a:t>Change fill color and opacity.</a:t>
            </a:r>
            <a:endParaRPr sz="900" dirty="0"/>
          </a:p>
          <a:p>
            <a:pPr marL="91440" lvl="0" indent="-10287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▪"/>
            </a:pPr>
            <a:r>
              <a:rPr lang="en" sz="900"/>
              <a:t>Change line color, width and style.</a:t>
            </a:r>
            <a:endParaRPr sz="9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endParaRPr sz="900" dirty="0"/>
          </a:p>
        </p:txBody>
      </p:sp>
      <p:grpSp>
        <p:nvGrpSpPr>
          <p:cNvPr id="764" name="Google Shape;764;p48"/>
          <p:cNvGrpSpPr/>
          <p:nvPr/>
        </p:nvGrpSpPr>
        <p:grpSpPr>
          <a:xfrm>
            <a:off x="981693" y="342338"/>
            <a:ext cx="347107" cy="438984"/>
            <a:chOff x="584925" y="238125"/>
            <a:chExt cx="415200" cy="525100"/>
          </a:xfrm>
        </p:grpSpPr>
        <p:sp>
          <p:nvSpPr>
            <p:cNvPr id="765" name="Google Shape;765;p4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66" name="Google Shape;766;p4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67" name="Google Shape;767;p4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68" name="Google Shape;768;p4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69" name="Google Shape;769;p4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70" name="Google Shape;770;p4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771" name="Google Shape;771;p48"/>
          <p:cNvGrpSpPr/>
          <p:nvPr/>
        </p:nvGrpSpPr>
        <p:grpSpPr>
          <a:xfrm>
            <a:off x="1532952" y="406125"/>
            <a:ext cx="371623" cy="309362"/>
            <a:chOff x="1244325" y="314425"/>
            <a:chExt cx="444525" cy="370050"/>
          </a:xfrm>
        </p:grpSpPr>
        <p:sp>
          <p:nvSpPr>
            <p:cNvPr id="772" name="Google Shape;772;p4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73" name="Google Shape;773;p4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774" name="Google Shape;774;p48"/>
          <p:cNvGrpSpPr/>
          <p:nvPr/>
        </p:nvGrpSpPr>
        <p:grpSpPr>
          <a:xfrm>
            <a:off x="2104650" y="404599"/>
            <a:ext cx="355300" cy="312413"/>
            <a:chOff x="1928175" y="312600"/>
            <a:chExt cx="425000" cy="373700"/>
          </a:xfrm>
        </p:grpSpPr>
        <p:sp>
          <p:nvSpPr>
            <p:cNvPr id="775" name="Google Shape;775;p4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76" name="Google Shape;776;p4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777" name="Google Shape;777;p48"/>
          <p:cNvSpPr/>
          <p:nvPr/>
        </p:nvSpPr>
        <p:spPr>
          <a:xfrm>
            <a:off x="2700427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778" name="Google Shape;778;p48"/>
          <p:cNvSpPr/>
          <p:nvPr/>
        </p:nvSpPr>
        <p:spPr>
          <a:xfrm>
            <a:off x="3283873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779" name="Google Shape;779;p48"/>
          <p:cNvGrpSpPr/>
          <p:nvPr/>
        </p:nvGrpSpPr>
        <p:grpSpPr>
          <a:xfrm>
            <a:off x="3768688" y="388276"/>
            <a:ext cx="408386" cy="345080"/>
            <a:chOff x="3918650" y="293075"/>
            <a:chExt cx="488500" cy="412775"/>
          </a:xfrm>
        </p:grpSpPr>
        <p:sp>
          <p:nvSpPr>
            <p:cNvPr id="780" name="Google Shape;780;p4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81" name="Google Shape;781;p4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82" name="Google Shape;782;p4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783" name="Google Shape;783;p48"/>
          <p:cNvGrpSpPr/>
          <p:nvPr/>
        </p:nvGrpSpPr>
        <p:grpSpPr>
          <a:xfrm>
            <a:off x="4368455" y="362235"/>
            <a:ext cx="335905" cy="397142"/>
            <a:chOff x="4636075" y="261925"/>
            <a:chExt cx="401800" cy="475050"/>
          </a:xfrm>
        </p:grpSpPr>
        <p:sp>
          <p:nvSpPr>
            <p:cNvPr id="784" name="Google Shape;784;p4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86" name="Google Shape;786;p4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87" name="Google Shape;787;p4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788" name="Google Shape;788;p48"/>
          <p:cNvSpPr/>
          <p:nvPr/>
        </p:nvSpPr>
        <p:spPr>
          <a:xfrm>
            <a:off x="4907656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789" name="Google Shape;789;p48"/>
          <p:cNvGrpSpPr/>
          <p:nvPr/>
        </p:nvGrpSpPr>
        <p:grpSpPr>
          <a:xfrm>
            <a:off x="5495007" y="395424"/>
            <a:ext cx="336908" cy="330262"/>
            <a:chOff x="5983625" y="301625"/>
            <a:chExt cx="403000" cy="395050"/>
          </a:xfrm>
        </p:grpSpPr>
        <p:sp>
          <p:nvSpPr>
            <p:cNvPr id="790" name="Google Shape;790;p4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92" name="Google Shape;792;p4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93" name="Google Shape;793;p4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96" name="Google Shape;796;p4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97" name="Google Shape;797;p4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98" name="Google Shape;798;p4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799" name="Google Shape;799;p4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00" name="Google Shape;800;p4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01" name="Google Shape;801;p4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02" name="Google Shape;802;p4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03" name="Google Shape;803;p4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04" name="Google Shape;804;p4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05" name="Google Shape;805;p4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06" name="Google Shape;806;p4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07" name="Google Shape;807;p4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08" name="Google Shape;808;p4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09" name="Google Shape;809;p4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10" name="Google Shape;810;p48"/>
          <p:cNvGrpSpPr/>
          <p:nvPr/>
        </p:nvGrpSpPr>
        <p:grpSpPr>
          <a:xfrm>
            <a:off x="6061083" y="392853"/>
            <a:ext cx="331808" cy="331307"/>
            <a:chOff x="6660750" y="298550"/>
            <a:chExt cx="396900" cy="396300"/>
          </a:xfrm>
        </p:grpSpPr>
        <p:sp>
          <p:nvSpPr>
            <p:cNvPr id="811" name="Google Shape;811;p4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12" name="Google Shape;812;p4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13" name="Google Shape;813;p48"/>
          <p:cNvGrpSpPr/>
          <p:nvPr/>
        </p:nvGrpSpPr>
        <p:grpSpPr>
          <a:xfrm>
            <a:off x="981693" y="914538"/>
            <a:ext cx="347107" cy="420111"/>
            <a:chOff x="584925" y="922575"/>
            <a:chExt cx="415200" cy="502525"/>
          </a:xfrm>
        </p:grpSpPr>
        <p:sp>
          <p:nvSpPr>
            <p:cNvPr id="814" name="Google Shape;814;p4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15" name="Google Shape;815;p4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16" name="Google Shape;816;p4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17" name="Google Shape;817;p48"/>
          <p:cNvGrpSpPr/>
          <p:nvPr/>
        </p:nvGrpSpPr>
        <p:grpSpPr>
          <a:xfrm>
            <a:off x="1535000" y="904841"/>
            <a:ext cx="367547" cy="437980"/>
            <a:chOff x="1246775" y="910975"/>
            <a:chExt cx="439650" cy="523900"/>
          </a:xfrm>
        </p:grpSpPr>
        <p:sp>
          <p:nvSpPr>
            <p:cNvPr id="818" name="Google Shape;818;p4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19" name="Google Shape;819;p4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20" name="Google Shape;820;p4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21" name="Google Shape;821;p48"/>
          <p:cNvGrpSpPr/>
          <p:nvPr/>
        </p:nvGrpSpPr>
        <p:grpSpPr>
          <a:xfrm>
            <a:off x="2103125" y="975274"/>
            <a:ext cx="358351" cy="298118"/>
            <a:chOff x="1926350" y="995225"/>
            <a:chExt cx="428650" cy="356600"/>
          </a:xfrm>
        </p:grpSpPr>
        <p:sp>
          <p:nvSpPr>
            <p:cNvPr id="822" name="Google Shape;822;p4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23" name="Google Shape;823;p4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24" name="Google Shape;824;p4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25" name="Google Shape;825;p4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826" name="Google Shape;826;p48"/>
          <p:cNvSpPr/>
          <p:nvPr/>
        </p:nvSpPr>
        <p:spPr>
          <a:xfrm>
            <a:off x="2670810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827" name="Google Shape;827;p48"/>
          <p:cNvSpPr/>
          <p:nvPr/>
        </p:nvSpPr>
        <p:spPr>
          <a:xfrm>
            <a:off x="3234881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828" name="Google Shape;828;p48"/>
          <p:cNvSpPr/>
          <p:nvPr/>
        </p:nvSpPr>
        <p:spPr>
          <a:xfrm>
            <a:off x="3803529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829" name="Google Shape;829;p48"/>
          <p:cNvSpPr/>
          <p:nvPr/>
        </p:nvSpPr>
        <p:spPr>
          <a:xfrm>
            <a:off x="4378301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830" name="Google Shape;830;p48"/>
          <p:cNvGrpSpPr/>
          <p:nvPr/>
        </p:nvGrpSpPr>
        <p:grpSpPr>
          <a:xfrm>
            <a:off x="4925356" y="952827"/>
            <a:ext cx="349155" cy="349657"/>
            <a:chOff x="5302225" y="968375"/>
            <a:chExt cx="417650" cy="418250"/>
          </a:xfrm>
        </p:grpSpPr>
        <p:sp>
          <p:nvSpPr>
            <p:cNvPr id="831" name="Google Shape;831;p4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32" name="Google Shape;832;p4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33" name="Google Shape;833;p48"/>
          <p:cNvGrpSpPr/>
          <p:nvPr/>
        </p:nvGrpSpPr>
        <p:grpSpPr>
          <a:xfrm>
            <a:off x="5447020" y="913514"/>
            <a:ext cx="432881" cy="421637"/>
            <a:chOff x="5926225" y="921350"/>
            <a:chExt cx="517800" cy="504350"/>
          </a:xfrm>
        </p:grpSpPr>
        <p:sp>
          <p:nvSpPr>
            <p:cNvPr id="834" name="Google Shape;834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35" name="Google Shape;835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36" name="Google Shape;836;p48"/>
          <p:cNvGrpSpPr/>
          <p:nvPr/>
        </p:nvGrpSpPr>
        <p:grpSpPr>
          <a:xfrm>
            <a:off x="6024843" y="921686"/>
            <a:ext cx="404290" cy="405314"/>
            <a:chOff x="6617400" y="931125"/>
            <a:chExt cx="483600" cy="484825"/>
          </a:xfrm>
        </p:grpSpPr>
        <p:sp>
          <p:nvSpPr>
            <p:cNvPr id="837" name="Google Shape;837;p4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38" name="Google Shape;838;p4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39" name="Google Shape;839;p48"/>
          <p:cNvGrpSpPr/>
          <p:nvPr/>
        </p:nvGrpSpPr>
        <p:grpSpPr>
          <a:xfrm>
            <a:off x="960250" y="1551048"/>
            <a:ext cx="389994" cy="273623"/>
            <a:chOff x="559275" y="1683950"/>
            <a:chExt cx="466500" cy="327300"/>
          </a:xfrm>
        </p:grpSpPr>
        <p:sp>
          <p:nvSpPr>
            <p:cNvPr id="840" name="Google Shape;840;p4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41" name="Google Shape;841;p4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42" name="Google Shape;842;p48"/>
          <p:cNvGrpSpPr/>
          <p:nvPr/>
        </p:nvGrpSpPr>
        <p:grpSpPr>
          <a:xfrm>
            <a:off x="1523777" y="1496958"/>
            <a:ext cx="389994" cy="381822"/>
            <a:chOff x="1233350" y="1619250"/>
            <a:chExt cx="466500" cy="456725"/>
          </a:xfrm>
        </p:grpSpPr>
        <p:sp>
          <p:nvSpPr>
            <p:cNvPr id="843" name="Google Shape;843;p4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45" name="Google Shape;845;p4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46" name="Google Shape;846;p4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47" name="Google Shape;847;p48"/>
          <p:cNvGrpSpPr/>
          <p:nvPr/>
        </p:nvGrpSpPr>
        <p:grpSpPr>
          <a:xfrm>
            <a:off x="2099551" y="1505109"/>
            <a:ext cx="365499" cy="365499"/>
            <a:chOff x="1922075" y="1629000"/>
            <a:chExt cx="437200" cy="437200"/>
          </a:xfrm>
        </p:grpSpPr>
        <p:sp>
          <p:nvSpPr>
            <p:cNvPr id="848" name="Google Shape;848;p4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49" name="Google Shape;849;p4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50" name="Google Shape;850;p48"/>
          <p:cNvGrpSpPr/>
          <p:nvPr/>
        </p:nvGrpSpPr>
        <p:grpSpPr>
          <a:xfrm>
            <a:off x="2661552" y="1503584"/>
            <a:ext cx="368551" cy="368551"/>
            <a:chOff x="2594325" y="1627175"/>
            <a:chExt cx="440850" cy="440850"/>
          </a:xfrm>
        </p:grpSpPr>
        <p:sp>
          <p:nvSpPr>
            <p:cNvPr id="851" name="Google Shape;851;p4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52" name="Google Shape;852;p4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53" name="Google Shape;853;p4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854" name="Google Shape;854;p48"/>
          <p:cNvSpPr/>
          <p:nvPr/>
        </p:nvSpPr>
        <p:spPr>
          <a:xfrm>
            <a:off x="3241507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855" name="Google Shape;855;p48"/>
          <p:cNvGrpSpPr/>
          <p:nvPr/>
        </p:nvGrpSpPr>
        <p:grpSpPr>
          <a:xfrm>
            <a:off x="3823320" y="1476017"/>
            <a:ext cx="299121" cy="423685"/>
            <a:chOff x="3984000" y="1594200"/>
            <a:chExt cx="357800" cy="506800"/>
          </a:xfrm>
        </p:grpSpPr>
        <p:sp>
          <p:nvSpPr>
            <p:cNvPr id="856" name="Google Shape;856;p4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57" name="Google Shape;857;p4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58" name="Google Shape;858;p48"/>
          <p:cNvGrpSpPr/>
          <p:nvPr/>
        </p:nvGrpSpPr>
        <p:grpSpPr>
          <a:xfrm>
            <a:off x="4339362" y="1566869"/>
            <a:ext cx="394090" cy="241980"/>
            <a:chOff x="4601275" y="1702875"/>
            <a:chExt cx="471400" cy="289450"/>
          </a:xfrm>
        </p:grpSpPr>
        <p:sp>
          <p:nvSpPr>
            <p:cNvPr id="859" name="Google Shape;859;p4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60" name="Google Shape;860;p4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61" name="Google Shape;861;p4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62" name="Google Shape;862;p4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63" name="Google Shape;863;p4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64" name="Google Shape;864;p48"/>
          <p:cNvGrpSpPr/>
          <p:nvPr/>
        </p:nvGrpSpPr>
        <p:grpSpPr>
          <a:xfrm>
            <a:off x="4921782" y="1507659"/>
            <a:ext cx="356303" cy="360400"/>
            <a:chOff x="5297950" y="1632050"/>
            <a:chExt cx="426200" cy="431100"/>
          </a:xfrm>
        </p:grpSpPr>
        <p:sp>
          <p:nvSpPr>
            <p:cNvPr id="865" name="Google Shape;865;p4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66" name="Google Shape;866;p4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67" name="Google Shape;867;p48"/>
          <p:cNvGrpSpPr/>
          <p:nvPr/>
        </p:nvGrpSpPr>
        <p:grpSpPr>
          <a:xfrm>
            <a:off x="5484285" y="1496958"/>
            <a:ext cx="358351" cy="381822"/>
            <a:chOff x="5970800" y="1619250"/>
            <a:chExt cx="428650" cy="456725"/>
          </a:xfrm>
        </p:grpSpPr>
        <p:sp>
          <p:nvSpPr>
            <p:cNvPr id="868" name="Google Shape;868;p4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69" name="Google Shape;869;p4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70" name="Google Shape;870;p4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71" name="Google Shape;871;p4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72" name="Google Shape;872;p4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73" name="Google Shape;873;p48"/>
          <p:cNvGrpSpPr/>
          <p:nvPr/>
        </p:nvGrpSpPr>
        <p:grpSpPr>
          <a:xfrm>
            <a:off x="6031489" y="1492360"/>
            <a:ext cx="401719" cy="366502"/>
            <a:chOff x="6625350" y="1613750"/>
            <a:chExt cx="480525" cy="438400"/>
          </a:xfrm>
        </p:grpSpPr>
        <p:sp>
          <p:nvSpPr>
            <p:cNvPr id="874" name="Google Shape;874;p4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75" name="Google Shape;875;p4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76" name="Google Shape;876;p4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77" name="Google Shape;877;p4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78" name="Google Shape;878;p4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79" name="Google Shape;879;p48"/>
          <p:cNvGrpSpPr/>
          <p:nvPr/>
        </p:nvGrpSpPr>
        <p:grpSpPr>
          <a:xfrm>
            <a:off x="1003638" y="2088554"/>
            <a:ext cx="303217" cy="325685"/>
            <a:chOff x="611175" y="2326900"/>
            <a:chExt cx="362700" cy="389575"/>
          </a:xfrm>
        </p:grpSpPr>
        <p:sp>
          <p:nvSpPr>
            <p:cNvPr id="880" name="Google Shape;880;p4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4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83" name="Google Shape;883;p4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884" name="Google Shape;884;p48"/>
          <p:cNvSpPr/>
          <p:nvPr/>
        </p:nvSpPr>
        <p:spPr>
          <a:xfrm>
            <a:off x="1559034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885" name="Google Shape;885;p48"/>
          <p:cNvSpPr/>
          <p:nvPr/>
        </p:nvSpPr>
        <p:spPr>
          <a:xfrm>
            <a:off x="2122582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886" name="Google Shape;886;p48"/>
          <p:cNvSpPr/>
          <p:nvPr/>
        </p:nvSpPr>
        <p:spPr>
          <a:xfrm>
            <a:off x="2686131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887" name="Google Shape;887;p48"/>
          <p:cNvGrpSpPr/>
          <p:nvPr/>
        </p:nvGrpSpPr>
        <p:grpSpPr>
          <a:xfrm>
            <a:off x="3324103" y="2036492"/>
            <a:ext cx="170502" cy="425733"/>
            <a:chOff x="3386850" y="2264625"/>
            <a:chExt cx="203950" cy="509250"/>
          </a:xfrm>
        </p:grpSpPr>
        <p:sp>
          <p:nvSpPr>
            <p:cNvPr id="888" name="Google Shape;888;p4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89" name="Google Shape;889;p4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90" name="Google Shape;890;p48"/>
          <p:cNvGrpSpPr/>
          <p:nvPr/>
        </p:nvGrpSpPr>
        <p:grpSpPr>
          <a:xfrm>
            <a:off x="4466476" y="2090602"/>
            <a:ext cx="139863" cy="317513"/>
            <a:chOff x="4753325" y="2329350"/>
            <a:chExt cx="167300" cy="379800"/>
          </a:xfrm>
        </p:grpSpPr>
        <p:sp>
          <p:nvSpPr>
            <p:cNvPr id="891" name="Google Shape;891;p4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93" name="Google Shape;893;p48"/>
          <p:cNvGrpSpPr/>
          <p:nvPr/>
        </p:nvGrpSpPr>
        <p:grpSpPr>
          <a:xfrm>
            <a:off x="3900378" y="2038519"/>
            <a:ext cx="145004" cy="421657"/>
            <a:chOff x="4076175" y="2267050"/>
            <a:chExt cx="173450" cy="504375"/>
          </a:xfrm>
        </p:grpSpPr>
        <p:sp>
          <p:nvSpPr>
            <p:cNvPr id="894" name="Google Shape;894;p4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95" name="Google Shape;895;p4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896" name="Google Shape;896;p48"/>
          <p:cNvSpPr/>
          <p:nvPr/>
        </p:nvSpPr>
        <p:spPr>
          <a:xfrm>
            <a:off x="4940324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897" name="Google Shape;897;p48"/>
          <p:cNvGrpSpPr/>
          <p:nvPr/>
        </p:nvGrpSpPr>
        <p:grpSpPr>
          <a:xfrm>
            <a:off x="5487859" y="2089055"/>
            <a:ext cx="351204" cy="324661"/>
            <a:chOff x="5975075" y="2327500"/>
            <a:chExt cx="420100" cy="388350"/>
          </a:xfrm>
        </p:grpSpPr>
        <p:sp>
          <p:nvSpPr>
            <p:cNvPr id="898" name="Google Shape;898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900" name="Google Shape;900;p48"/>
          <p:cNvGrpSpPr/>
          <p:nvPr/>
        </p:nvGrpSpPr>
        <p:grpSpPr>
          <a:xfrm>
            <a:off x="6119269" y="2079358"/>
            <a:ext cx="215437" cy="351204"/>
            <a:chOff x="6730350" y="2315900"/>
            <a:chExt cx="257700" cy="420100"/>
          </a:xfrm>
        </p:grpSpPr>
        <p:sp>
          <p:nvSpPr>
            <p:cNvPr id="901" name="Google Shape;901;p4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02" name="Google Shape;902;p4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03" name="Google Shape;903;p4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04" name="Google Shape;904;p4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05" name="Google Shape;905;p4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906" name="Google Shape;906;p48"/>
          <p:cNvGrpSpPr/>
          <p:nvPr/>
        </p:nvGrpSpPr>
        <p:grpSpPr>
          <a:xfrm>
            <a:off x="1100614" y="2615840"/>
            <a:ext cx="109265" cy="398166"/>
            <a:chOff x="727175" y="2957625"/>
            <a:chExt cx="130700" cy="476275"/>
          </a:xfrm>
        </p:grpSpPr>
        <p:sp>
          <p:nvSpPr>
            <p:cNvPr id="907" name="Google Shape;907;p4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08" name="Google Shape;908;p4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909" name="Google Shape;909;p48"/>
          <p:cNvSpPr/>
          <p:nvPr/>
        </p:nvSpPr>
        <p:spPr>
          <a:xfrm>
            <a:off x="2114933" y="26001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910" name="Google Shape;910;p48"/>
          <p:cNvSpPr/>
          <p:nvPr/>
        </p:nvSpPr>
        <p:spPr>
          <a:xfrm>
            <a:off x="1594774" y="26001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911" name="Google Shape;911;p48"/>
          <p:cNvGrpSpPr/>
          <p:nvPr/>
        </p:nvGrpSpPr>
        <p:grpSpPr>
          <a:xfrm>
            <a:off x="2652356" y="2628589"/>
            <a:ext cx="386943" cy="372647"/>
            <a:chOff x="2583325" y="2972875"/>
            <a:chExt cx="462850" cy="445750"/>
          </a:xfrm>
        </p:grpSpPr>
        <p:sp>
          <p:nvSpPr>
            <p:cNvPr id="912" name="Google Shape;912;p4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13" name="Google Shape;913;p4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914" name="Google Shape;914;p48"/>
          <p:cNvGrpSpPr/>
          <p:nvPr/>
        </p:nvGrpSpPr>
        <p:grpSpPr>
          <a:xfrm>
            <a:off x="3202611" y="2684246"/>
            <a:ext cx="413486" cy="261354"/>
            <a:chOff x="3241525" y="3039450"/>
            <a:chExt cx="494600" cy="312625"/>
          </a:xfrm>
        </p:grpSpPr>
        <p:sp>
          <p:nvSpPr>
            <p:cNvPr id="915" name="Google Shape;915;p4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16" name="Google Shape;916;p4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917" name="Google Shape;917;p48"/>
          <p:cNvSpPr/>
          <p:nvPr/>
        </p:nvSpPr>
        <p:spPr>
          <a:xfrm>
            <a:off x="4358905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918" name="Google Shape;918;p48"/>
          <p:cNvGrpSpPr/>
          <p:nvPr/>
        </p:nvGrpSpPr>
        <p:grpSpPr>
          <a:xfrm>
            <a:off x="4886043" y="2656679"/>
            <a:ext cx="427781" cy="316489"/>
            <a:chOff x="5255200" y="3006475"/>
            <a:chExt cx="511700" cy="378575"/>
          </a:xfrm>
        </p:grpSpPr>
        <p:sp>
          <p:nvSpPr>
            <p:cNvPr id="919" name="Google Shape;919;p4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921" name="Google Shape;921;p48"/>
          <p:cNvGrpSpPr/>
          <p:nvPr/>
        </p:nvGrpSpPr>
        <p:grpSpPr>
          <a:xfrm>
            <a:off x="3799829" y="2638307"/>
            <a:ext cx="346104" cy="353231"/>
            <a:chOff x="3955900" y="2984500"/>
            <a:chExt cx="414000" cy="422525"/>
          </a:xfrm>
        </p:grpSpPr>
        <p:sp>
          <p:nvSpPr>
            <p:cNvPr id="922" name="Google Shape;922;p4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925" name="Google Shape;925;p48"/>
          <p:cNvSpPr/>
          <p:nvPr/>
        </p:nvSpPr>
        <p:spPr>
          <a:xfrm>
            <a:off x="963842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926" name="Google Shape;926;p48"/>
          <p:cNvSpPr/>
          <p:nvPr/>
        </p:nvSpPr>
        <p:spPr>
          <a:xfrm>
            <a:off x="5528890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927" name="Google Shape;927;p48"/>
          <p:cNvGrpSpPr/>
          <p:nvPr/>
        </p:nvGrpSpPr>
        <p:grpSpPr>
          <a:xfrm>
            <a:off x="6094774" y="2633187"/>
            <a:ext cx="264427" cy="375719"/>
            <a:chOff x="6701050" y="2978375"/>
            <a:chExt cx="316300" cy="449425"/>
          </a:xfrm>
        </p:grpSpPr>
        <p:sp>
          <p:nvSpPr>
            <p:cNvPr id="928" name="Google Shape;928;p4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930" name="Google Shape;930;p48"/>
          <p:cNvGrpSpPr/>
          <p:nvPr/>
        </p:nvGrpSpPr>
        <p:grpSpPr>
          <a:xfrm>
            <a:off x="1530402" y="3251848"/>
            <a:ext cx="376743" cy="253203"/>
            <a:chOff x="1241275" y="3718400"/>
            <a:chExt cx="450650" cy="302875"/>
          </a:xfrm>
        </p:grpSpPr>
        <p:sp>
          <p:nvSpPr>
            <p:cNvPr id="931" name="Google Shape;931;p4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935" name="Google Shape;935;p48"/>
          <p:cNvGrpSpPr/>
          <p:nvPr/>
        </p:nvGrpSpPr>
        <p:grpSpPr>
          <a:xfrm>
            <a:off x="2099049" y="3232453"/>
            <a:ext cx="366502" cy="292495"/>
            <a:chOff x="1921475" y="3695200"/>
            <a:chExt cx="438400" cy="349875"/>
          </a:xfrm>
        </p:grpSpPr>
        <p:sp>
          <p:nvSpPr>
            <p:cNvPr id="936" name="Google Shape;936;p4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37" name="Google Shape;937;p4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38" name="Google Shape;938;p4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939" name="Google Shape;939;p48"/>
          <p:cNvGrpSpPr/>
          <p:nvPr/>
        </p:nvGrpSpPr>
        <p:grpSpPr>
          <a:xfrm>
            <a:off x="2666150" y="3227855"/>
            <a:ext cx="359355" cy="301190"/>
            <a:chOff x="2599825" y="3689700"/>
            <a:chExt cx="429850" cy="360275"/>
          </a:xfrm>
        </p:grpSpPr>
        <p:sp>
          <p:nvSpPr>
            <p:cNvPr id="940" name="Google Shape;940;p4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942" name="Google Shape;942;p48"/>
          <p:cNvGrpSpPr/>
          <p:nvPr/>
        </p:nvGrpSpPr>
        <p:grpSpPr>
          <a:xfrm>
            <a:off x="3247024" y="3196714"/>
            <a:ext cx="324661" cy="338956"/>
            <a:chOff x="3294650" y="3652450"/>
            <a:chExt cx="388350" cy="405450"/>
          </a:xfrm>
        </p:grpSpPr>
        <p:sp>
          <p:nvSpPr>
            <p:cNvPr id="943" name="Google Shape;943;p4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946" name="Google Shape;946;p48"/>
          <p:cNvGrpSpPr/>
          <p:nvPr/>
        </p:nvGrpSpPr>
        <p:grpSpPr>
          <a:xfrm>
            <a:off x="3783506" y="3239600"/>
            <a:ext cx="378750" cy="277698"/>
            <a:chOff x="3936375" y="3703750"/>
            <a:chExt cx="453050" cy="332175"/>
          </a:xfrm>
        </p:grpSpPr>
        <p:sp>
          <p:nvSpPr>
            <p:cNvPr id="947" name="Google Shape;947;p4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952" name="Google Shape;952;p48"/>
          <p:cNvGrpSpPr/>
          <p:nvPr/>
        </p:nvGrpSpPr>
        <p:grpSpPr>
          <a:xfrm>
            <a:off x="4347032" y="3239600"/>
            <a:ext cx="378750" cy="277698"/>
            <a:chOff x="4610450" y="3703750"/>
            <a:chExt cx="453050" cy="332175"/>
          </a:xfrm>
        </p:grpSpPr>
        <p:sp>
          <p:nvSpPr>
            <p:cNvPr id="953" name="Google Shape;953;p4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955" name="Google Shape;955;p48"/>
          <p:cNvGrpSpPr/>
          <p:nvPr/>
        </p:nvGrpSpPr>
        <p:grpSpPr>
          <a:xfrm>
            <a:off x="4923831" y="3211532"/>
            <a:ext cx="352207" cy="333836"/>
            <a:chOff x="5300400" y="3670175"/>
            <a:chExt cx="421300" cy="399325"/>
          </a:xfrm>
        </p:grpSpPr>
        <p:sp>
          <p:nvSpPr>
            <p:cNvPr id="956" name="Google Shape;956;p4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961" name="Google Shape;961;p48"/>
          <p:cNvSpPr/>
          <p:nvPr/>
        </p:nvSpPr>
        <p:spPr>
          <a:xfrm>
            <a:off x="5467630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962" name="Google Shape;962;p48"/>
          <p:cNvGrpSpPr/>
          <p:nvPr/>
        </p:nvGrpSpPr>
        <p:grpSpPr>
          <a:xfrm>
            <a:off x="6055984" y="3207435"/>
            <a:ext cx="342008" cy="342028"/>
            <a:chOff x="6654650" y="3665275"/>
            <a:chExt cx="409100" cy="409125"/>
          </a:xfrm>
        </p:grpSpPr>
        <p:sp>
          <p:nvSpPr>
            <p:cNvPr id="963" name="Google Shape;963;p4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965" name="Google Shape;965;p48"/>
          <p:cNvGrpSpPr/>
          <p:nvPr/>
        </p:nvGrpSpPr>
        <p:grpSpPr>
          <a:xfrm>
            <a:off x="969948" y="3756666"/>
            <a:ext cx="370599" cy="370620"/>
            <a:chOff x="570875" y="4322250"/>
            <a:chExt cx="443300" cy="443325"/>
          </a:xfrm>
        </p:grpSpPr>
        <p:sp>
          <p:nvSpPr>
            <p:cNvPr id="966" name="Google Shape;966;p4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970" name="Google Shape;970;p48"/>
          <p:cNvSpPr/>
          <p:nvPr/>
        </p:nvSpPr>
        <p:spPr>
          <a:xfrm>
            <a:off x="1518194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971" name="Google Shape;971;p48"/>
          <p:cNvGrpSpPr/>
          <p:nvPr/>
        </p:nvGrpSpPr>
        <p:grpSpPr>
          <a:xfrm>
            <a:off x="2147537" y="3729120"/>
            <a:ext cx="269526" cy="425712"/>
            <a:chOff x="1979475" y="4289300"/>
            <a:chExt cx="322400" cy="509225"/>
          </a:xfrm>
        </p:grpSpPr>
        <p:sp>
          <p:nvSpPr>
            <p:cNvPr id="972" name="Google Shape;972;p4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975" name="Google Shape;975;p48"/>
          <p:cNvGrpSpPr/>
          <p:nvPr/>
        </p:nvGrpSpPr>
        <p:grpSpPr>
          <a:xfrm>
            <a:off x="2687071" y="3734721"/>
            <a:ext cx="318014" cy="414510"/>
            <a:chOff x="2624850" y="4296000"/>
            <a:chExt cx="380400" cy="495825"/>
          </a:xfrm>
        </p:grpSpPr>
        <p:sp>
          <p:nvSpPr>
            <p:cNvPr id="976" name="Google Shape;976;p4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979" name="Google Shape;979;p48"/>
          <p:cNvSpPr/>
          <p:nvPr/>
        </p:nvSpPr>
        <p:spPr>
          <a:xfrm>
            <a:off x="3803028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980" name="Google Shape;980;p48"/>
          <p:cNvSpPr/>
          <p:nvPr/>
        </p:nvSpPr>
        <p:spPr>
          <a:xfrm>
            <a:off x="3239479" y="37935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981" name="Google Shape;981;p48"/>
          <p:cNvSpPr/>
          <p:nvPr/>
        </p:nvSpPr>
        <p:spPr>
          <a:xfrm>
            <a:off x="4365029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982" name="Google Shape;982;p48"/>
          <p:cNvGrpSpPr/>
          <p:nvPr/>
        </p:nvGrpSpPr>
        <p:grpSpPr>
          <a:xfrm>
            <a:off x="4903411" y="3775560"/>
            <a:ext cx="393045" cy="332833"/>
            <a:chOff x="5275975" y="4344850"/>
            <a:chExt cx="470150" cy="398125"/>
          </a:xfrm>
        </p:grpSpPr>
        <p:sp>
          <p:nvSpPr>
            <p:cNvPr id="983" name="Google Shape;983;p4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986" name="Google Shape;986;p48"/>
          <p:cNvSpPr/>
          <p:nvPr/>
        </p:nvSpPr>
        <p:spPr>
          <a:xfrm>
            <a:off x="5487026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987" name="Google Shape;987;p48"/>
          <p:cNvGrpSpPr/>
          <p:nvPr/>
        </p:nvGrpSpPr>
        <p:grpSpPr>
          <a:xfrm>
            <a:off x="6045763" y="3748515"/>
            <a:ext cx="362448" cy="386922"/>
            <a:chOff x="6642425" y="4312500"/>
            <a:chExt cx="433550" cy="462825"/>
          </a:xfrm>
        </p:grpSpPr>
        <p:sp>
          <p:nvSpPr>
            <p:cNvPr id="988" name="Google Shape;988;p4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991" name="Google Shape;991;p48"/>
          <p:cNvSpPr/>
          <p:nvPr/>
        </p:nvSpPr>
        <p:spPr>
          <a:xfrm>
            <a:off x="922500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992" name="Google Shape;992;p48"/>
          <p:cNvGrpSpPr/>
          <p:nvPr/>
        </p:nvGrpSpPr>
        <p:grpSpPr>
          <a:xfrm>
            <a:off x="1532952" y="4322764"/>
            <a:ext cx="371623" cy="365499"/>
            <a:chOff x="1244325" y="4999400"/>
            <a:chExt cx="444525" cy="437200"/>
          </a:xfrm>
        </p:grpSpPr>
        <p:sp>
          <p:nvSpPr>
            <p:cNvPr id="993" name="Google Shape;993;p4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998" name="Google Shape;998;p48"/>
          <p:cNvGrpSpPr/>
          <p:nvPr/>
        </p:nvGrpSpPr>
        <p:grpSpPr>
          <a:xfrm>
            <a:off x="2129668" y="4311018"/>
            <a:ext cx="305265" cy="388970"/>
            <a:chOff x="1958100" y="4985350"/>
            <a:chExt cx="365150" cy="465275"/>
          </a:xfrm>
        </p:grpSpPr>
        <p:sp>
          <p:nvSpPr>
            <p:cNvPr id="999" name="Google Shape;999;p4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002" name="Google Shape;1002;p48"/>
          <p:cNvGrpSpPr/>
          <p:nvPr/>
        </p:nvGrpSpPr>
        <p:grpSpPr>
          <a:xfrm>
            <a:off x="2670727" y="4325815"/>
            <a:ext cx="350200" cy="359877"/>
            <a:chOff x="2605300" y="5003050"/>
            <a:chExt cx="418900" cy="430475"/>
          </a:xfrm>
        </p:grpSpPr>
        <p:sp>
          <p:nvSpPr>
            <p:cNvPr id="1003" name="Google Shape;1003;p4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006" name="Google Shape;1006;p48"/>
          <p:cNvGrpSpPr/>
          <p:nvPr/>
        </p:nvGrpSpPr>
        <p:grpSpPr>
          <a:xfrm>
            <a:off x="3200061" y="4333486"/>
            <a:ext cx="418585" cy="344056"/>
            <a:chOff x="3238475" y="5012225"/>
            <a:chExt cx="500700" cy="411550"/>
          </a:xfrm>
        </p:grpSpPr>
        <p:sp>
          <p:nvSpPr>
            <p:cNvPr id="1007" name="Google Shape;1007;p4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012" name="Google Shape;1012;p48"/>
          <p:cNvGrpSpPr/>
          <p:nvPr/>
        </p:nvGrpSpPr>
        <p:grpSpPr>
          <a:xfrm>
            <a:off x="4306695" y="4296722"/>
            <a:ext cx="459424" cy="417561"/>
            <a:chOff x="4562200" y="4968250"/>
            <a:chExt cx="549550" cy="499475"/>
          </a:xfrm>
        </p:grpSpPr>
        <p:sp>
          <p:nvSpPr>
            <p:cNvPr id="1013" name="Google Shape;1013;p4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1015" name="Google Shape;1015;p4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018" name="Google Shape;1018;p48"/>
          <p:cNvGrpSpPr/>
          <p:nvPr/>
        </p:nvGrpSpPr>
        <p:grpSpPr>
          <a:xfrm>
            <a:off x="3813623" y="4320214"/>
            <a:ext cx="318516" cy="370076"/>
            <a:chOff x="3972400" y="4996350"/>
            <a:chExt cx="381000" cy="442675"/>
          </a:xfrm>
        </p:grpSpPr>
        <p:sp>
          <p:nvSpPr>
            <p:cNvPr id="1019" name="Google Shape;1019;p4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021" name="Google Shape;1021;p48"/>
          <p:cNvGrpSpPr/>
          <p:nvPr/>
        </p:nvGrpSpPr>
        <p:grpSpPr>
          <a:xfrm>
            <a:off x="4874318" y="4289073"/>
            <a:ext cx="451252" cy="432860"/>
            <a:chOff x="5241175" y="4959100"/>
            <a:chExt cx="539775" cy="517775"/>
          </a:xfrm>
        </p:grpSpPr>
        <p:sp>
          <p:nvSpPr>
            <p:cNvPr id="1022" name="Google Shape;1022;p4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sp>
        <p:nvSpPr>
          <p:cNvPr id="1028" name="Google Shape;1028;p48"/>
          <p:cNvSpPr/>
          <p:nvPr/>
        </p:nvSpPr>
        <p:spPr>
          <a:xfrm>
            <a:off x="5465080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1029" name="Google Shape;1029;p48"/>
          <p:cNvGrpSpPr/>
          <p:nvPr/>
        </p:nvGrpSpPr>
        <p:grpSpPr>
          <a:xfrm>
            <a:off x="6081502" y="4353382"/>
            <a:ext cx="289444" cy="332832"/>
            <a:chOff x="6685175" y="5036025"/>
            <a:chExt cx="346225" cy="398125"/>
          </a:xfrm>
        </p:grpSpPr>
        <p:sp>
          <p:nvSpPr>
            <p:cNvPr id="1030" name="Google Shape;1030;p4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035" name="Google Shape;1035;p48"/>
          <p:cNvGrpSpPr/>
          <p:nvPr/>
        </p:nvGrpSpPr>
        <p:grpSpPr>
          <a:xfrm>
            <a:off x="7019743" y="2057124"/>
            <a:ext cx="432570" cy="421334"/>
            <a:chOff x="5926225" y="921350"/>
            <a:chExt cx="517800" cy="504350"/>
          </a:xfrm>
        </p:grpSpPr>
        <p:sp>
          <p:nvSpPr>
            <p:cNvPr id="1036" name="Google Shape;1036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1C232"/>
                </a:solidFill>
              </a:endParaRPr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1C232"/>
                </a:solidFill>
              </a:endParaRPr>
            </a:p>
          </p:txBody>
        </p:sp>
      </p:grpSp>
      <p:sp>
        <p:nvSpPr>
          <p:cNvPr id="1038" name="Google Shape;1038;p48"/>
          <p:cNvSpPr/>
          <p:nvPr/>
        </p:nvSpPr>
        <p:spPr>
          <a:xfrm>
            <a:off x="7213663" y="2293181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39" name="Google Shape;1039;p48"/>
          <p:cNvGrpSpPr/>
          <p:nvPr/>
        </p:nvGrpSpPr>
        <p:grpSpPr>
          <a:xfrm>
            <a:off x="7904730" y="2036504"/>
            <a:ext cx="432570" cy="421334"/>
            <a:chOff x="5926225" y="921350"/>
            <a:chExt cx="517800" cy="504350"/>
          </a:xfrm>
        </p:grpSpPr>
        <p:sp>
          <p:nvSpPr>
            <p:cNvPr id="1040" name="Google Shape;1040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42" name="Google Shape;1042;p48"/>
          <p:cNvSpPr/>
          <p:nvPr/>
        </p:nvSpPr>
        <p:spPr>
          <a:xfrm>
            <a:off x="8098651" y="2272561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43" name="Google Shape;1043;p48"/>
          <p:cNvGrpSpPr/>
          <p:nvPr/>
        </p:nvGrpSpPr>
        <p:grpSpPr>
          <a:xfrm>
            <a:off x="7020010" y="2785546"/>
            <a:ext cx="1075937" cy="1047989"/>
            <a:chOff x="5926225" y="921350"/>
            <a:chExt cx="517800" cy="504350"/>
          </a:xfrm>
        </p:grpSpPr>
        <p:sp>
          <p:nvSpPr>
            <p:cNvPr id="1044" name="Google Shape;1044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chemeClr val="accent6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chemeClr val="accent6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46" name="Google Shape;1046;p48"/>
          <p:cNvSpPr/>
          <p:nvPr/>
        </p:nvSpPr>
        <p:spPr>
          <a:xfrm>
            <a:off x="7502323" y="3372643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" name="Google Shape;1047;p48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157</a:t>
            </a:fld>
            <a:endParaRPr dirty="0"/>
          </a:p>
        </p:txBody>
      </p:sp>
      <p:sp>
        <p:nvSpPr>
          <p:cNvPr id="1048" name="Google Shape;1048;p48"/>
          <p:cNvSpPr txBox="1">
            <a:spLocks noGrp="1"/>
          </p:cNvSpPr>
          <p:nvPr>
            <p:ph type="body" idx="1"/>
          </p:nvPr>
        </p:nvSpPr>
        <p:spPr>
          <a:xfrm>
            <a:off x="7019750" y="4071173"/>
            <a:ext cx="1877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4"/>
              </a:rPr>
              <a:t>slidescarnival.com/extra-free-resources-icons-and-maps</a:t>
            </a:r>
            <a:endParaRPr sz="9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3" name="Google Shape;1053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054" name="Google Shape;1054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061" name="Google Shape;1061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5" name="Google Shape;1065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066" name="Google Shape;1066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070" name="Google Shape;1070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5" name="Google Shape;1075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076" name="Google Shape;1076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9" name="Google Shape;1079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080" name="Google Shape;1080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85" name="Google Shape;1085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0" name="Google Shape;1090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91" name="Google Shape;1091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7" name="Google Shape;1097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98" name="Google Shape;1098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0" name="Google Shape;1100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101" name="Google Shape;1101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4" name="Google Shape;1104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105" name="Google Shape;1105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1" name="Google Shape;1111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112" name="Google Shape;1112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7" name="Google Shape;1117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118" name="Google Shape;1118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1" name="Google Shape;1121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122" name="Google Shape;1122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123" name="Google Shape;1123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33" name="Google Shape;1133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140" name="Google Shape;1140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145" name="Google Shape;1145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0" name="Google Shape;1150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151" name="Google Shape;1151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7" name="Google Shape;1157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158" name="Google Shape;1158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163" name="Google Shape;1163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7" name="Google Shape;1167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168" name="Google Shape;1168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73" name="Google Shape;1173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174" name="Google Shape;1174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84" name="Google Shape;1184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85" name="Google Shape;1185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8" name="Google Shape;1188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89" name="Google Shape;1189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194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1195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99" name="Google Shape;1199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200" name="Google Shape;1200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4" name="Google Shape;1204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05" name="Google Shape;120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121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15" name="Google Shape;1215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216" name="Google Shape;1216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3" name="Google Shape;1223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224" name="Google Shape;1224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8" name="Google Shape;1228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229" name="Google Shape;1229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3" name="Google Shape;1233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234" name="Google Shape;1234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9" name="Google Shape;1239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240" name="Google Shape;1240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6" name="Google Shape;1246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247" name="Google Shape;1247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0" name="Google Shape;1250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251" name="Google Shape;1251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6" name="Google Shape;1256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257" name="Google Shape;1257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3" name="Google Shape;1263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264" name="Google Shape;1264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7" name="Google Shape;1267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268" name="Google Shape;1268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2" name="Google Shape;1272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273" name="Google Shape;1273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9" name="Google Shape;1279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280" name="Google Shape;1280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7" name="Google Shape;1287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88" name="Google Shape;1288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2" name="Google Shape;1292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93" name="Google Shape;1293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6" name="Google Shape;1296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97" name="Google Shape;1297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0" name="Google Shape;1300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301" name="Google Shape;1301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5" name="Google Shape;1305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306" name="Google Shape;1306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0" name="Google Shape;1310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311" name="Google Shape;1311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6" name="Google Shape;1316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317" name="Google Shape;1317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3" name="Google Shape;1323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324" name="Google Shape;1324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1" name="Google Shape;1331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332" name="Google Shape;1332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4" name="Google Shape;1344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345" name="Google Shape;1345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9" name="Google Shape;1349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350" name="Google Shape;1350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3" name="Google Shape;1353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354" name="Google Shape;1354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0" name="Google Shape;1360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361" name="Google Shape;1361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9" name="Google Shape;1369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370" name="Google Shape;1370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1382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383" name="Google Shape;1383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5" name="Google Shape;1395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96" name="Google Shape;1396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8" name="Google Shape;1408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409" name="Google Shape;1409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5" name="Google Shape;1415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416" name="Google Shape;1416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1" name="Google Shape;1431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432" name="Google Shape;1432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6" name="Google Shape;1436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437" name="Google Shape;1437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438" name="Google Shape;1438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1" name="Google Shape;1441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442" name="Google Shape;1442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5" name="Google Shape;1445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446" name="Google Shape;1446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9" name="Google Shape;1449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450" name="Google Shape;1450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53" name="Google Shape;1453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454" name="Google Shape;1454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2" name="Google Shape;1462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463" name="Google Shape;1463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7" name="Google Shape;1487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88" name="Google Shape;1488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89" name="Google Shape;1489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1" name="Google Shape;1491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92" name="Google Shape;1492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4" name="Google Shape;1494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95" name="Google Shape;1495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97" name="Google Shape;1497;p49"/>
          <p:cNvSpPr txBox="1">
            <a:spLocks noGrp="1"/>
          </p:cNvSpPr>
          <p:nvPr>
            <p:ph type="title" idx="4294967295"/>
          </p:nvPr>
        </p:nvSpPr>
        <p:spPr>
          <a:xfrm>
            <a:off x="1081975" y="249075"/>
            <a:ext cx="6980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 dirty="0"/>
          </a:p>
        </p:txBody>
      </p:sp>
      <p:sp>
        <p:nvSpPr>
          <p:cNvPr id="1498" name="Google Shape;1498;p49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158</a:t>
            </a:fld>
            <a:endParaRPr dirty="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50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chemeClr val="lt1"/>
                </a:solidFill>
                <a:highlight>
                  <a:schemeClr val="dk1"/>
                </a:highlight>
                <a:latin typeface="Fira Sans Light"/>
                <a:ea typeface="Fira Sans Light"/>
                <a:cs typeface="Fira Sans Light"/>
                <a:sym typeface="Fira Sans Light"/>
              </a:rPr>
              <a:t> and many more...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04" name="Google Shape;1504;p50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159</a:t>
            </a:fld>
            <a:endParaRPr dirty="0"/>
          </a:p>
        </p:txBody>
      </p:sp>
      <p:sp>
        <p:nvSpPr>
          <p:cNvPr id="1505" name="Google Shape;1505;p50"/>
          <p:cNvSpPr txBox="1">
            <a:spLocks noGrp="1"/>
          </p:cNvSpPr>
          <p:nvPr>
            <p:ph type="body" idx="4294967295"/>
          </p:nvPr>
        </p:nvSpPr>
        <p:spPr>
          <a:xfrm>
            <a:off x="7320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r>
              <a:rPr lang="en" sz="1400"/>
              <a:t/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4"/>
              </a:rPr>
              <a:t>https://twitter.com/googledocs/status/730087240156643328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214" name="Google Shape;214;p23"/>
          <p:cNvGrpSpPr/>
          <p:nvPr/>
        </p:nvGrpSpPr>
        <p:grpSpPr>
          <a:xfrm>
            <a:off x="189939" y="221075"/>
            <a:ext cx="371623" cy="309362"/>
            <a:chOff x="1244325" y="314425"/>
            <a:chExt cx="444525" cy="370050"/>
          </a:xfrm>
        </p:grpSpPr>
        <p:sp>
          <p:nvSpPr>
            <p:cNvPr id="215" name="Google Shape;215;p23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94861" y="742950"/>
            <a:ext cx="934891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err="1">
                <a:solidFill>
                  <a:srgbClr val="FFC000"/>
                </a:solidFill>
              </a:rPr>
              <a:t>toString</a:t>
            </a:r>
            <a:r>
              <a:rPr lang="en-US" sz="4400" b="1" dirty="0">
                <a:solidFill>
                  <a:srgbClr val="FFC000"/>
                </a:solidFill>
              </a:rPr>
              <a:t>() method </a:t>
            </a:r>
            <a:r>
              <a:rPr lang="en-US" sz="4400" b="1" dirty="0" err="1">
                <a:solidFill>
                  <a:srgbClr val="FFC000"/>
                </a:solidFill>
              </a:rPr>
              <a:t>vs</a:t>
            </a:r>
            <a:r>
              <a:rPr lang="en-US" sz="4400" b="1" dirty="0">
                <a:solidFill>
                  <a:srgbClr val="FFC000"/>
                </a:solidFill>
              </a:rPr>
              <a:t> </a:t>
            </a:r>
            <a:r>
              <a:rPr lang="en-US" sz="4400" b="1" dirty="0" err="1">
                <a:solidFill>
                  <a:srgbClr val="FFC000"/>
                </a:solidFill>
              </a:rPr>
              <a:t>hashCode</a:t>
            </a:r>
            <a:r>
              <a:rPr lang="en-US" sz="4400" b="1" dirty="0">
                <a:solidFill>
                  <a:srgbClr val="FFC000"/>
                </a:solidFill>
              </a:rPr>
              <a:t>() method</a:t>
            </a:r>
            <a:endParaRPr lang="en-US" sz="44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0" name="Google Shape;1510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12" name="Google Shape;1512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513" name="Google Shape;1513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514" name="Google Shape;1514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15" name="Google Shape;1515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16" name="Google Shape;1516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517" name="Google Shape;1517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18" name="Google Shape;1518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19" name="Google Shape;1519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520" name="Google Shape;1520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21" name="Google Shape;1521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22" name="Google Shape;1522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523" name="Google Shape;1523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24" name="Google Shape;1524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525" name="Google Shape;1525;p5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160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ELL\Desktop\gskjhdkj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90550"/>
            <a:ext cx="6183313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610600" y="4629150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 b="1" dirty="0"/>
              <a:t>6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914400" y="47982"/>
            <a:ext cx="4572000" cy="50475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 4: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class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int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Test(</a:t>
            </a:r>
            <a:r>
              <a:rPr lang="en-US" b="1" dirty="0" err="1" smtClean="0">
                <a:solidFill>
                  <a:schemeClr val="bg1"/>
                </a:solidFill>
              </a:rPr>
              <a:t>int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i)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this.i</a:t>
            </a:r>
            <a:r>
              <a:rPr lang="en-US" b="1" dirty="0" smtClean="0">
                <a:solidFill>
                  <a:schemeClr val="bg1"/>
                </a:solidFill>
              </a:rPr>
              <a:t>=i</a:t>
            </a:r>
            <a:r>
              <a:rPr lang="en-US" b="1" dirty="0">
                <a:solidFill>
                  <a:schemeClr val="bg1"/>
                </a:solidFill>
              </a:rPr>
              <a:t>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hashCode</a:t>
            </a:r>
            <a:r>
              <a:rPr lang="en-US" b="1" dirty="0">
                <a:solidFill>
                  <a:schemeClr val="bg1"/>
                </a:solidFill>
              </a:rPr>
              <a:t>(){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return i;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public </a:t>
            </a:r>
            <a:r>
              <a:rPr lang="en-US" b="1" dirty="0">
                <a:solidFill>
                  <a:schemeClr val="bg1"/>
                </a:solidFill>
              </a:rPr>
              <a:t>String </a:t>
            </a:r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()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return </a:t>
            </a:r>
            <a:r>
              <a:rPr lang="en-US" b="1" dirty="0">
                <a:solidFill>
                  <a:schemeClr val="bg1"/>
                </a:solidFill>
              </a:rPr>
              <a:t>i+"";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Test </a:t>
            </a:r>
            <a:r>
              <a:rPr lang="en-US" b="1" dirty="0">
                <a:solidFill>
                  <a:schemeClr val="bg1"/>
                </a:solidFill>
              </a:rPr>
              <a:t>t1=new Test(10);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Test t2=new Test(100);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(t1</a:t>
            </a:r>
            <a:r>
              <a:rPr lang="en-US" b="1" dirty="0">
                <a:solidFill>
                  <a:schemeClr val="bg1"/>
                </a:solidFill>
              </a:rPr>
              <a:t>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(t2);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81400" y="28575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10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100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In </a:t>
            </a:r>
            <a:r>
              <a:rPr lang="en-US" b="1" dirty="0">
                <a:solidFill>
                  <a:schemeClr val="bg1"/>
                </a:solidFill>
              </a:rPr>
              <a:t>this case Test class </a:t>
            </a:r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() method got executed.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7200" y="1879253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Note 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if we are giving opportunity to Object class </a:t>
            </a:r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() method it internally calls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hashCode</a:t>
            </a:r>
            <a:r>
              <a:rPr lang="en-US" b="1" dirty="0">
                <a:solidFill>
                  <a:schemeClr val="bg1"/>
                </a:solidFill>
              </a:rPr>
              <a:t>() method. But if we are overriding </a:t>
            </a:r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() method it may not </a:t>
            </a:r>
            <a:r>
              <a:rPr lang="en-US" b="1" dirty="0" smtClean="0">
                <a:solidFill>
                  <a:schemeClr val="bg1"/>
                </a:solidFill>
              </a:rPr>
              <a:t>call </a:t>
            </a:r>
            <a:r>
              <a:rPr lang="en-US" b="1" dirty="0" err="1" smtClean="0">
                <a:solidFill>
                  <a:schemeClr val="bg1"/>
                </a:solidFill>
              </a:rPr>
              <a:t>hashCode</a:t>
            </a:r>
            <a:r>
              <a:rPr lang="en-US" b="1" dirty="0">
                <a:solidFill>
                  <a:schemeClr val="bg1"/>
                </a:solidFill>
              </a:rPr>
              <a:t>() method.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43400" y="356235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 can use </a:t>
            </a:r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() method while printing object references and we can </a:t>
            </a:r>
            <a:r>
              <a:rPr lang="en-US" b="1" dirty="0" smtClean="0">
                <a:solidFill>
                  <a:schemeClr val="bg1"/>
                </a:solidFill>
              </a:rPr>
              <a:t>use </a:t>
            </a:r>
            <a:r>
              <a:rPr lang="en-US" b="1" dirty="0" err="1" smtClean="0">
                <a:solidFill>
                  <a:schemeClr val="bg1"/>
                </a:solidFill>
              </a:rPr>
              <a:t>hashCode</a:t>
            </a:r>
            <a:r>
              <a:rPr lang="en-US" b="1" dirty="0">
                <a:solidFill>
                  <a:schemeClr val="bg1"/>
                </a:solidFill>
              </a:rPr>
              <a:t>() method while saving objects into </a:t>
            </a:r>
            <a:r>
              <a:rPr lang="en-US" b="1" dirty="0" err="1">
                <a:solidFill>
                  <a:schemeClr val="bg1"/>
                </a:solidFill>
              </a:rPr>
              <a:t>HashSet</a:t>
            </a:r>
            <a:r>
              <a:rPr lang="en-US" b="1" dirty="0">
                <a:solidFill>
                  <a:schemeClr val="bg1"/>
                </a:solidFill>
              </a:rPr>
              <a:t> or </a:t>
            </a:r>
            <a:r>
              <a:rPr lang="en-US" b="1" dirty="0" err="1">
                <a:solidFill>
                  <a:schemeClr val="bg1"/>
                </a:solidFill>
              </a:rPr>
              <a:t>Hashtable</a:t>
            </a:r>
            <a:r>
              <a:rPr lang="en-US" b="1" dirty="0">
                <a:solidFill>
                  <a:schemeClr val="bg1"/>
                </a:solidFill>
              </a:rPr>
              <a:t> or </a:t>
            </a:r>
            <a:r>
              <a:rPr lang="en-US" b="1" dirty="0" err="1">
                <a:solidFill>
                  <a:schemeClr val="bg1"/>
                </a:solidFill>
              </a:rPr>
              <a:t>HashMap</a:t>
            </a:r>
            <a:r>
              <a:rPr lang="en-US" b="1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43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76400" y="1588098"/>
            <a:ext cx="49455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equals() method</a:t>
            </a:r>
            <a:endParaRPr lang="en-US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4"/>
          <p:cNvGrpSpPr/>
          <p:nvPr/>
        </p:nvGrpSpPr>
        <p:grpSpPr>
          <a:xfrm>
            <a:off x="196575" y="226686"/>
            <a:ext cx="358351" cy="298118"/>
            <a:chOff x="1926350" y="995225"/>
            <a:chExt cx="428650" cy="356600"/>
          </a:xfrm>
        </p:grpSpPr>
        <p:sp>
          <p:nvSpPr>
            <p:cNvPr id="96" name="Google Shape;96;p14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914400" y="28536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b="1" i="1" dirty="0"/>
              <a:t>Agenda</a:t>
            </a:r>
            <a:endParaRPr dirty="0"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365535"/>
            <a:ext cx="2240400" cy="3911306"/>
          </a:xfrm>
        </p:spPr>
        <p:txBody>
          <a:bodyPr/>
          <a:lstStyle/>
          <a:p>
            <a:r>
              <a:rPr lang="en-US" sz="1400" b="1" dirty="0"/>
              <a:t>1. Introduction</a:t>
            </a:r>
          </a:p>
          <a:p>
            <a:r>
              <a:rPr lang="en-US" sz="1400" b="1" dirty="0"/>
              <a:t>2. </a:t>
            </a:r>
            <a:r>
              <a:rPr lang="en-US" sz="1400" b="1" dirty="0" err="1"/>
              <a:t>Java.lang.Object</a:t>
            </a:r>
            <a:r>
              <a:rPr lang="en-US" sz="1400" b="1" dirty="0"/>
              <a:t> class</a:t>
            </a:r>
          </a:p>
          <a:p>
            <a:r>
              <a:rPr lang="en-US" sz="1400" dirty="0"/>
              <a:t> </a:t>
            </a:r>
            <a:r>
              <a:rPr lang="en-US" sz="1400" b="1" dirty="0" err="1"/>
              <a:t>toString</a:t>
            </a:r>
            <a:r>
              <a:rPr lang="en-US" sz="1400" b="1" dirty="0"/>
              <a:t>( ) method</a:t>
            </a:r>
          </a:p>
          <a:p>
            <a:r>
              <a:rPr lang="en-US" sz="1400" dirty="0"/>
              <a:t> </a:t>
            </a:r>
            <a:r>
              <a:rPr lang="en-US" sz="1400" b="1" dirty="0" err="1"/>
              <a:t>hashCode</a:t>
            </a:r>
            <a:r>
              <a:rPr lang="en-US" sz="1400" b="1" dirty="0"/>
              <a:t>() method</a:t>
            </a:r>
          </a:p>
          <a:p>
            <a:r>
              <a:rPr lang="en-US" sz="1400" dirty="0"/>
              <a:t> </a:t>
            </a:r>
            <a:r>
              <a:rPr lang="en-US" sz="1400" b="1" dirty="0" err="1"/>
              <a:t>toString</a:t>
            </a:r>
            <a:r>
              <a:rPr lang="en-US" sz="1400" b="1" dirty="0"/>
              <a:t>() method </a:t>
            </a:r>
            <a:r>
              <a:rPr lang="en-US" sz="1400" b="1" dirty="0" err="1"/>
              <a:t>vs</a:t>
            </a:r>
            <a:r>
              <a:rPr lang="en-US" sz="1400" b="1" dirty="0"/>
              <a:t> </a:t>
            </a:r>
            <a:r>
              <a:rPr lang="en-US" sz="1400" b="1" dirty="0" err="1"/>
              <a:t>hashCode</a:t>
            </a:r>
            <a:r>
              <a:rPr lang="en-US" sz="1400" b="1" dirty="0"/>
              <a:t>() method</a:t>
            </a:r>
          </a:p>
          <a:p>
            <a:r>
              <a:rPr lang="en-US" sz="1400" dirty="0"/>
              <a:t> </a:t>
            </a:r>
            <a:r>
              <a:rPr lang="en-US" sz="1400" b="1" dirty="0"/>
              <a:t>equals() method</a:t>
            </a:r>
          </a:p>
          <a:p>
            <a:r>
              <a:rPr lang="en-US" sz="1400" dirty="0"/>
              <a:t> </a:t>
            </a:r>
            <a:r>
              <a:rPr lang="en-US" sz="1400" b="1" dirty="0"/>
              <a:t>Simplified version of .equals() method</a:t>
            </a:r>
          </a:p>
          <a:p>
            <a:r>
              <a:rPr lang="en-US" sz="1400" dirty="0"/>
              <a:t> </a:t>
            </a:r>
            <a:r>
              <a:rPr lang="en-US" sz="1400" b="1" dirty="0"/>
              <a:t>More simplified version of .equals() </a:t>
            </a:r>
            <a:r>
              <a:rPr lang="en-US" sz="1400" b="1" dirty="0" smtClean="0"/>
              <a:t>method</a:t>
            </a:r>
          </a:p>
          <a:p>
            <a:r>
              <a:rPr lang="en-US" sz="1400" dirty="0"/>
              <a:t> </a:t>
            </a:r>
            <a:r>
              <a:rPr lang="en-US" sz="1400" b="1" dirty="0"/>
              <a:t>Relationship between .equals() method and ==(double equal operator)</a:t>
            </a:r>
            <a:endParaRPr lang="en-US" sz="1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2971800" y="57150"/>
            <a:ext cx="2590800" cy="4953000"/>
          </a:xfrm>
        </p:spPr>
        <p:txBody>
          <a:bodyPr/>
          <a:lstStyle/>
          <a:p>
            <a:r>
              <a:rPr lang="en-US" sz="1400" dirty="0"/>
              <a:t> </a:t>
            </a:r>
            <a:r>
              <a:rPr lang="en-US" sz="1400" b="1" dirty="0"/>
              <a:t>Differences between == (double equal operator) and .equals() method?</a:t>
            </a:r>
          </a:p>
          <a:p>
            <a:r>
              <a:rPr lang="en-US" sz="1400" dirty="0"/>
              <a:t> </a:t>
            </a:r>
            <a:r>
              <a:rPr lang="en-US" sz="1400" b="1" dirty="0"/>
              <a:t>Contract between .equals() method and </a:t>
            </a:r>
            <a:r>
              <a:rPr lang="en-US" sz="1400" b="1" dirty="0" err="1"/>
              <a:t>hashCode</a:t>
            </a:r>
            <a:r>
              <a:rPr lang="en-US" sz="1400" b="1" dirty="0"/>
              <a:t>() method</a:t>
            </a:r>
          </a:p>
          <a:p>
            <a:r>
              <a:rPr lang="en-US" sz="1400" dirty="0"/>
              <a:t> </a:t>
            </a:r>
            <a:r>
              <a:rPr lang="en-US" sz="1400" b="1" dirty="0"/>
              <a:t>Clone () method</a:t>
            </a:r>
          </a:p>
          <a:p>
            <a:r>
              <a:rPr lang="en-US" sz="1400" dirty="0"/>
              <a:t> </a:t>
            </a:r>
            <a:r>
              <a:rPr lang="en-US" sz="1400" b="1" dirty="0"/>
              <a:t>Shallow cloning</a:t>
            </a:r>
          </a:p>
          <a:p>
            <a:r>
              <a:rPr lang="en-US" sz="1400" dirty="0"/>
              <a:t> </a:t>
            </a:r>
            <a:r>
              <a:rPr lang="en-US" sz="1400" b="1" dirty="0"/>
              <a:t>Deep Cloning</a:t>
            </a:r>
          </a:p>
          <a:p>
            <a:r>
              <a:rPr lang="en-US" sz="1400" dirty="0"/>
              <a:t> </a:t>
            </a:r>
            <a:r>
              <a:rPr lang="en-US" sz="1400" b="1" dirty="0" err="1"/>
              <a:t>getClass</a:t>
            </a:r>
            <a:r>
              <a:rPr lang="en-US" sz="1400" b="1" dirty="0"/>
              <a:t>() method</a:t>
            </a:r>
          </a:p>
          <a:p>
            <a:r>
              <a:rPr lang="en-US" sz="1400" dirty="0"/>
              <a:t> </a:t>
            </a:r>
            <a:r>
              <a:rPr lang="en-US" sz="1400" b="1" dirty="0"/>
              <a:t>finalize( )</a:t>
            </a:r>
          </a:p>
          <a:p>
            <a:r>
              <a:rPr lang="en-US" sz="1400" dirty="0"/>
              <a:t> </a:t>
            </a:r>
            <a:r>
              <a:rPr lang="en-US" sz="1400" b="1" dirty="0"/>
              <a:t>wait( ) , notify( ) , </a:t>
            </a:r>
            <a:r>
              <a:rPr lang="en-US" sz="1400" b="1" dirty="0" err="1"/>
              <a:t>notifyAll</a:t>
            </a:r>
            <a:r>
              <a:rPr lang="en-US" sz="1400" b="1" dirty="0"/>
              <a:t>( </a:t>
            </a:r>
            <a:r>
              <a:rPr lang="en-US" sz="1400" b="1" dirty="0" smtClean="0"/>
              <a:t>)</a:t>
            </a:r>
          </a:p>
          <a:p>
            <a:r>
              <a:rPr lang="en-US" sz="1400" b="1" dirty="0"/>
              <a:t>3. </a:t>
            </a:r>
            <a:r>
              <a:rPr lang="en-US" sz="1400" b="1" dirty="0" err="1"/>
              <a:t>java.lang.String</a:t>
            </a:r>
            <a:r>
              <a:rPr lang="en-US" sz="1400" b="1" dirty="0"/>
              <a:t> class</a:t>
            </a:r>
          </a:p>
          <a:p>
            <a:r>
              <a:rPr lang="en-US" sz="1400" dirty="0"/>
              <a:t> </a:t>
            </a:r>
            <a:r>
              <a:rPr lang="en-US" sz="1400" b="1" dirty="0"/>
              <a:t>Importance of String constant pool (SCP)</a:t>
            </a:r>
          </a:p>
          <a:p>
            <a:r>
              <a:rPr lang="en-US" sz="1400" dirty="0"/>
              <a:t> </a:t>
            </a:r>
            <a:r>
              <a:rPr lang="en-US" sz="1400" b="1" dirty="0"/>
              <a:t>Interning of String </a:t>
            </a:r>
            <a:r>
              <a:rPr lang="en-US" sz="1400" b="1" dirty="0" smtClean="0"/>
              <a:t>objects</a:t>
            </a:r>
            <a:endParaRPr lang="en-US" sz="14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5562600" y="9330"/>
            <a:ext cx="2098500" cy="5000819"/>
          </a:xfrm>
        </p:spPr>
        <p:txBody>
          <a:bodyPr/>
          <a:lstStyle/>
          <a:p>
            <a:r>
              <a:rPr lang="en-US" sz="1400" dirty="0"/>
              <a:t> </a:t>
            </a:r>
            <a:r>
              <a:rPr lang="en-US" sz="1400" b="1" dirty="0"/>
              <a:t>String class constructors</a:t>
            </a:r>
          </a:p>
          <a:p>
            <a:r>
              <a:rPr lang="en-US" sz="1400" dirty="0"/>
              <a:t> </a:t>
            </a:r>
            <a:r>
              <a:rPr lang="en-US" sz="1400" b="1" dirty="0"/>
              <a:t>Important methods of String class</a:t>
            </a:r>
          </a:p>
          <a:p>
            <a:r>
              <a:rPr lang="en-US" sz="1400" dirty="0"/>
              <a:t> </a:t>
            </a:r>
            <a:r>
              <a:rPr lang="en-US" sz="1400" b="1" dirty="0"/>
              <a:t>Creation of our own immutable class</a:t>
            </a:r>
          </a:p>
          <a:p>
            <a:r>
              <a:rPr lang="en-US" sz="1400" dirty="0"/>
              <a:t> </a:t>
            </a:r>
            <a:r>
              <a:rPr lang="en-US" sz="1400" b="1" dirty="0"/>
              <a:t>Final </a:t>
            </a:r>
            <a:r>
              <a:rPr lang="en-US" sz="1400" b="1" dirty="0" err="1"/>
              <a:t>vs</a:t>
            </a:r>
            <a:r>
              <a:rPr lang="en-US" sz="1400" b="1" dirty="0"/>
              <a:t> </a:t>
            </a:r>
            <a:r>
              <a:rPr lang="en-US" sz="1400" b="1" dirty="0" smtClean="0"/>
              <a:t>immutability</a:t>
            </a:r>
          </a:p>
          <a:p>
            <a:r>
              <a:rPr lang="en-US" sz="1400" b="1" dirty="0"/>
              <a:t>4. </a:t>
            </a:r>
            <a:r>
              <a:rPr lang="en-US" sz="1400" b="1" dirty="0" err="1"/>
              <a:t>StringBuffer</a:t>
            </a:r>
            <a:endParaRPr lang="en-US" sz="1400" b="1" dirty="0"/>
          </a:p>
          <a:p>
            <a:r>
              <a:rPr lang="en-US" sz="1400" dirty="0"/>
              <a:t> </a:t>
            </a:r>
            <a:r>
              <a:rPr lang="en-US" sz="1400" b="1" dirty="0"/>
              <a:t>Constructors</a:t>
            </a:r>
          </a:p>
          <a:p>
            <a:r>
              <a:rPr lang="en-US" sz="1400" dirty="0"/>
              <a:t> </a:t>
            </a:r>
            <a:r>
              <a:rPr lang="en-US" sz="1400" b="1" dirty="0"/>
              <a:t>Important methods of </a:t>
            </a:r>
            <a:r>
              <a:rPr lang="en-US" sz="1400" b="1" dirty="0" err="1"/>
              <a:t>StringBuffer</a:t>
            </a:r>
            <a:endParaRPr lang="en-US" sz="1400" b="1" dirty="0"/>
          </a:p>
          <a:p>
            <a:r>
              <a:rPr lang="en-US" sz="1400" b="1" dirty="0"/>
              <a:t>5. </a:t>
            </a:r>
            <a:r>
              <a:rPr lang="en-US" sz="1400" b="1" dirty="0" err="1"/>
              <a:t>StringBuilder</a:t>
            </a:r>
            <a:r>
              <a:rPr lang="en-US" sz="1400" b="1" dirty="0"/>
              <a:t> (1.5v)</a:t>
            </a:r>
          </a:p>
          <a:p>
            <a:r>
              <a:rPr lang="en-US" sz="1400" dirty="0"/>
              <a:t> </a:t>
            </a:r>
            <a:r>
              <a:rPr lang="en-US" sz="1400" b="1" dirty="0" err="1"/>
              <a:t>StringBuffer</a:t>
            </a:r>
            <a:r>
              <a:rPr lang="en-US" sz="1400" b="1" dirty="0"/>
              <a:t> </a:t>
            </a:r>
            <a:r>
              <a:rPr lang="en-US" sz="1400" b="1" dirty="0" err="1"/>
              <a:t>Vs</a:t>
            </a:r>
            <a:r>
              <a:rPr lang="en-US" sz="1400" b="1" dirty="0"/>
              <a:t> </a:t>
            </a:r>
            <a:r>
              <a:rPr lang="en-US" sz="1400" b="1" dirty="0" err="1"/>
              <a:t>StringBuilder</a:t>
            </a:r>
            <a:endParaRPr lang="en-US" sz="1400" b="1" dirty="0"/>
          </a:p>
          <a:p>
            <a:endParaRPr lang="en-US"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 b="1" dirty="0"/>
              <a:t>7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762000" y="133350"/>
            <a:ext cx="4114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 can use this method to check equivalence of two objects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If </a:t>
            </a:r>
            <a:r>
              <a:rPr lang="en-US" b="1" dirty="0">
                <a:solidFill>
                  <a:schemeClr val="bg1"/>
                </a:solidFill>
              </a:rPr>
              <a:t>our class doesn't contain .equals() method then object class .equals() </a:t>
            </a:r>
            <a:r>
              <a:rPr lang="en-US" b="1" dirty="0" smtClean="0">
                <a:solidFill>
                  <a:schemeClr val="bg1"/>
                </a:solidFill>
              </a:rPr>
              <a:t>method will </a:t>
            </a:r>
            <a:r>
              <a:rPr lang="en-US" b="1" dirty="0">
                <a:solidFill>
                  <a:schemeClr val="bg1"/>
                </a:solidFill>
              </a:rPr>
              <a:t>be executed which is always meant for </a:t>
            </a:r>
            <a:r>
              <a:rPr lang="en-US" b="1" dirty="0" smtClean="0">
                <a:solidFill>
                  <a:schemeClr val="bg1"/>
                </a:solidFill>
              </a:rPr>
              <a:t>reference comparison[address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comparison]. i.e., if two references pointing to the same object then only .equals</a:t>
            </a:r>
            <a:r>
              <a:rPr lang="en-US" b="1" dirty="0" smtClean="0">
                <a:solidFill>
                  <a:schemeClr val="bg1"/>
                </a:solidFill>
              </a:rPr>
              <a:t>(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) method returns true 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2380119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 5: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Student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name;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rollno</a:t>
            </a:r>
            <a:r>
              <a:rPr lang="en-US" b="1" dirty="0">
                <a:solidFill>
                  <a:schemeClr val="bg1"/>
                </a:solidFill>
              </a:rPr>
              <a:t>;</a:t>
            </a:r>
          </a:p>
          <a:p>
            <a:r>
              <a:rPr lang="en-US" b="1" dirty="0">
                <a:solidFill>
                  <a:schemeClr val="bg1"/>
                </a:solidFill>
              </a:rPr>
              <a:t>Student(String </a:t>
            </a:r>
            <a:r>
              <a:rPr lang="en-US" b="1" dirty="0" err="1">
                <a:solidFill>
                  <a:schemeClr val="bg1"/>
                </a:solidFill>
              </a:rPr>
              <a:t>name,int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rollno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this.name=name;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this.rollno</a:t>
            </a:r>
            <a:r>
              <a:rPr lang="en-US" b="1" dirty="0">
                <a:solidFill>
                  <a:schemeClr val="bg1"/>
                </a:solidFill>
              </a:rPr>
              <a:t>=</a:t>
            </a:r>
            <a:r>
              <a:rPr lang="en-US" b="1" dirty="0" err="1">
                <a:solidFill>
                  <a:schemeClr val="bg1"/>
                </a:solidFill>
              </a:rPr>
              <a:t>rollno</a:t>
            </a:r>
            <a:r>
              <a:rPr lang="en-US" b="1" dirty="0">
                <a:solidFill>
                  <a:schemeClr val="bg1"/>
                </a:solidFill>
              </a:rPr>
              <a:t>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76800" y="112565"/>
            <a:ext cx="38100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){</a:t>
            </a:r>
          </a:p>
          <a:p>
            <a:r>
              <a:rPr lang="en-US" b="1" dirty="0">
                <a:solidFill>
                  <a:schemeClr val="bg1"/>
                </a:solidFill>
              </a:rPr>
              <a:t>Student s1=new Student("vijayabhaskar",101);</a:t>
            </a:r>
          </a:p>
          <a:p>
            <a:r>
              <a:rPr lang="en-US" b="1" dirty="0">
                <a:solidFill>
                  <a:schemeClr val="bg1"/>
                </a:solidFill>
              </a:rPr>
              <a:t>Student s2=new Student("bhaskar",102);</a:t>
            </a:r>
          </a:p>
          <a:p>
            <a:r>
              <a:rPr lang="en-US" b="1" dirty="0">
                <a:solidFill>
                  <a:schemeClr val="bg1"/>
                </a:solidFill>
              </a:rPr>
              <a:t>Student s3=new Student("vijayabhaskar",101);</a:t>
            </a:r>
          </a:p>
          <a:p>
            <a:r>
              <a:rPr lang="en-US" b="1" dirty="0">
                <a:solidFill>
                  <a:schemeClr val="bg1"/>
                </a:solidFill>
              </a:rPr>
              <a:t>Student s4=s1;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(s1.equals(s2));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(s1.equals(s3));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(s1.equals(s4));</a:t>
            </a:r>
          </a:p>
          <a:p>
            <a:r>
              <a:rPr lang="en-US" b="1" dirty="0">
                <a:solidFill>
                  <a:schemeClr val="bg1"/>
                </a:solidFill>
              </a:rPr>
              <a:t>}}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86131" y="2607046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</a:rPr>
              <a:t>False</a:t>
            </a:r>
          </a:p>
          <a:p>
            <a:r>
              <a:rPr lang="en-US" b="1" dirty="0">
                <a:solidFill>
                  <a:schemeClr val="bg1"/>
                </a:solidFill>
              </a:rPr>
              <a:t>False</a:t>
            </a:r>
          </a:p>
          <a:p>
            <a:r>
              <a:rPr lang="en-US" b="1" dirty="0">
                <a:solidFill>
                  <a:schemeClr val="bg1"/>
                </a:solidFill>
              </a:rPr>
              <a:t>True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1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6" y="335363"/>
            <a:ext cx="5405438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800" y="2535205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 the above program Object class .equals() method got executed which is always</a:t>
            </a:r>
          </a:p>
          <a:p>
            <a:r>
              <a:rPr lang="en-US" b="1" dirty="0">
                <a:solidFill>
                  <a:schemeClr val="bg1"/>
                </a:solidFill>
              </a:rPr>
              <a:t>meant for reference comparison that is if two references pointing to the same</a:t>
            </a:r>
          </a:p>
          <a:p>
            <a:r>
              <a:rPr lang="en-US" b="1" dirty="0">
                <a:solidFill>
                  <a:schemeClr val="bg1"/>
                </a:solidFill>
              </a:rPr>
              <a:t>object then only .equals(() method returns true.</a:t>
            </a:r>
          </a:p>
          <a:p>
            <a:r>
              <a:rPr lang="en-US" b="1" dirty="0">
                <a:solidFill>
                  <a:schemeClr val="bg1"/>
                </a:solidFill>
              </a:rPr>
              <a:t>In object class .equals() method is implemented as follows which is meant </a:t>
            </a:r>
            <a:r>
              <a:rPr lang="en-US" b="1" dirty="0" smtClean="0">
                <a:solidFill>
                  <a:schemeClr val="bg1"/>
                </a:solidFill>
              </a:rPr>
              <a:t>for reference comparison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boolean</a:t>
            </a:r>
            <a:r>
              <a:rPr lang="en-US" b="1" dirty="0">
                <a:solidFill>
                  <a:schemeClr val="bg1"/>
                </a:solidFill>
              </a:rPr>
              <a:t> equals(Object </a:t>
            </a:r>
            <a:r>
              <a:rPr lang="en-US" b="1" dirty="0" err="1">
                <a:solidFill>
                  <a:schemeClr val="bg1"/>
                </a:solidFill>
              </a:rPr>
              <a:t>obj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return (this == </a:t>
            </a:r>
            <a:r>
              <a:rPr lang="en-US" b="1" dirty="0" err="1">
                <a:solidFill>
                  <a:schemeClr val="bg1"/>
                </a:solidFill>
              </a:rPr>
              <a:t>obj</a:t>
            </a:r>
            <a:r>
              <a:rPr lang="en-US" b="1" dirty="0">
                <a:solidFill>
                  <a:schemeClr val="bg1"/>
                </a:solidFill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767706" y="4783038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7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62804" y="2851372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Based on our programming requirement we can override .equals() method </a:t>
            </a:r>
            <a:r>
              <a:rPr lang="en-US" b="1" dirty="0" smtClean="0">
                <a:solidFill>
                  <a:schemeClr val="bg1"/>
                </a:solidFill>
              </a:rPr>
              <a:t>for content </a:t>
            </a:r>
            <a:r>
              <a:rPr lang="en-US" b="1" dirty="0">
                <a:solidFill>
                  <a:schemeClr val="bg1"/>
                </a:solidFill>
              </a:rPr>
              <a:t>comparison purpose</a:t>
            </a:r>
            <a:r>
              <a:rPr lang="en-US" b="1" dirty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 b="1" dirty="0"/>
              <a:t>8</a:t>
            </a:r>
            <a:endParaRPr lang="en" dirty="0"/>
          </a:p>
        </p:txBody>
      </p:sp>
      <p:sp>
        <p:nvSpPr>
          <p:cNvPr id="3" name="Rectangle 2"/>
          <p:cNvSpPr/>
          <p:nvPr/>
        </p:nvSpPr>
        <p:spPr>
          <a:xfrm>
            <a:off x="228600" y="819150"/>
            <a:ext cx="4572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When ever we are overriding .equals() method we have to consider the following</a:t>
            </a:r>
          </a:p>
          <a:p>
            <a:r>
              <a:rPr lang="en-US" b="1" dirty="0">
                <a:solidFill>
                  <a:schemeClr val="bg1"/>
                </a:solidFill>
              </a:rPr>
              <a:t>things 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Meaning </a:t>
            </a:r>
            <a:r>
              <a:rPr lang="en-US" b="1" dirty="0">
                <a:solidFill>
                  <a:schemeClr val="bg1"/>
                </a:solidFill>
              </a:rPr>
              <a:t>of content comparison i.e., whether we have to check the names</a:t>
            </a:r>
          </a:p>
          <a:p>
            <a:r>
              <a:rPr lang="en-US" b="1" dirty="0">
                <a:solidFill>
                  <a:schemeClr val="bg1"/>
                </a:solidFill>
              </a:rPr>
              <a:t>are equal (or) roll numbers (or) both are equal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If we are passing different type of objects (heterogeneous object) our</a:t>
            </a:r>
          </a:p>
          <a:p>
            <a:r>
              <a:rPr lang="en-US" b="1" dirty="0">
                <a:solidFill>
                  <a:schemeClr val="bg1"/>
                </a:solidFill>
              </a:rPr>
              <a:t>.equals() method should return false but not </a:t>
            </a:r>
            <a:r>
              <a:rPr lang="en-US" b="1" dirty="0" err="1">
                <a:solidFill>
                  <a:schemeClr val="bg1"/>
                </a:solidFill>
              </a:rPr>
              <a:t>ClassCastException</a:t>
            </a:r>
            <a:r>
              <a:rPr lang="en-US" b="1" dirty="0">
                <a:solidFill>
                  <a:schemeClr val="bg1"/>
                </a:solidFill>
              </a:rPr>
              <a:t> i.e., we</a:t>
            </a:r>
          </a:p>
          <a:p>
            <a:r>
              <a:rPr lang="en-US" b="1" dirty="0">
                <a:solidFill>
                  <a:schemeClr val="bg1"/>
                </a:solidFill>
              </a:rPr>
              <a:t>have to handle </a:t>
            </a:r>
            <a:r>
              <a:rPr lang="en-US" b="1" dirty="0" err="1">
                <a:solidFill>
                  <a:schemeClr val="bg1"/>
                </a:solidFill>
              </a:rPr>
              <a:t>ClassCastException</a:t>
            </a:r>
            <a:r>
              <a:rPr lang="en-US" b="1" dirty="0">
                <a:solidFill>
                  <a:schemeClr val="bg1"/>
                </a:solidFill>
              </a:rPr>
              <a:t> to return false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If </a:t>
            </a:r>
            <a:r>
              <a:rPr lang="en-US" b="1" dirty="0">
                <a:solidFill>
                  <a:schemeClr val="bg1"/>
                </a:solidFill>
              </a:rPr>
              <a:t>we are passing null argument our .equals() method should return </a:t>
            </a:r>
            <a:r>
              <a:rPr lang="en-US" b="1" dirty="0" smtClean="0">
                <a:solidFill>
                  <a:schemeClr val="bg1"/>
                </a:solidFill>
              </a:rPr>
              <a:t>false but </a:t>
            </a:r>
            <a:r>
              <a:rPr lang="en-US" b="1" dirty="0">
                <a:solidFill>
                  <a:schemeClr val="bg1"/>
                </a:solidFill>
              </a:rPr>
              <a:t>not </a:t>
            </a:r>
            <a:r>
              <a:rPr lang="en-US" b="1" dirty="0" err="1">
                <a:solidFill>
                  <a:schemeClr val="bg1"/>
                </a:solidFill>
              </a:rPr>
              <a:t>NullPointerException</a:t>
            </a:r>
            <a:r>
              <a:rPr lang="en-US" b="1" dirty="0">
                <a:solidFill>
                  <a:schemeClr val="bg1"/>
                </a:solidFill>
              </a:rPr>
              <a:t> i.e., we have to handle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NullPointerException</a:t>
            </a:r>
            <a:r>
              <a:rPr lang="en-US" b="1" dirty="0">
                <a:solidFill>
                  <a:schemeClr val="bg1"/>
                </a:solidFill>
              </a:rPr>
              <a:t> to return false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83494" y="388262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The following is the proper way of overriding .equals() method for content comparison in Student class.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Example </a:t>
            </a:r>
            <a:r>
              <a:rPr lang="en-US" b="1" dirty="0">
                <a:solidFill>
                  <a:schemeClr val="bg1"/>
                </a:solidFill>
              </a:rPr>
              <a:t>6: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class Student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String name;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rollno</a:t>
            </a:r>
            <a:r>
              <a:rPr lang="en-US" b="1" dirty="0">
                <a:solidFill>
                  <a:schemeClr val="bg1"/>
                </a:solidFill>
              </a:rPr>
              <a:t>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Student(String </a:t>
            </a:r>
            <a:r>
              <a:rPr lang="en-US" b="1" dirty="0" err="1">
                <a:solidFill>
                  <a:schemeClr val="bg1"/>
                </a:solidFill>
              </a:rPr>
              <a:t>name,int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rollno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this.name=name;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this.rollno</a:t>
            </a:r>
            <a:r>
              <a:rPr lang="en-US" b="1" dirty="0" smtClean="0">
                <a:solidFill>
                  <a:schemeClr val="bg1"/>
                </a:solidFill>
              </a:rPr>
              <a:t>=</a:t>
            </a:r>
            <a:r>
              <a:rPr lang="en-US" b="1" dirty="0" err="1" smtClean="0">
                <a:solidFill>
                  <a:schemeClr val="bg1"/>
                </a:solidFill>
              </a:rPr>
              <a:t>rollno</a:t>
            </a:r>
            <a:r>
              <a:rPr lang="en-US" b="1" dirty="0">
                <a:solidFill>
                  <a:schemeClr val="bg1"/>
                </a:solidFill>
              </a:rPr>
              <a:t>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boolean</a:t>
            </a:r>
            <a:r>
              <a:rPr lang="en-US" b="1" dirty="0">
                <a:solidFill>
                  <a:schemeClr val="bg1"/>
                </a:solidFill>
              </a:rPr>
              <a:t> equals(Object </a:t>
            </a:r>
            <a:r>
              <a:rPr lang="en-US" b="1" dirty="0" err="1">
                <a:solidFill>
                  <a:schemeClr val="bg1"/>
                </a:solidFill>
              </a:rPr>
              <a:t>obj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try{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String name1=this.name;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rollno1=</a:t>
            </a:r>
            <a:r>
              <a:rPr lang="en-US" b="1" dirty="0" err="1">
                <a:solidFill>
                  <a:schemeClr val="bg1"/>
                </a:solidFill>
              </a:rPr>
              <a:t>this.rollno</a:t>
            </a:r>
            <a:r>
              <a:rPr lang="en-US" b="1" dirty="0">
                <a:solidFill>
                  <a:schemeClr val="bg1"/>
                </a:solidFill>
              </a:rPr>
              <a:t>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Student s2=(Student)</a:t>
            </a:r>
            <a:r>
              <a:rPr lang="en-US" b="1" dirty="0" err="1">
                <a:solidFill>
                  <a:schemeClr val="bg1"/>
                </a:solidFill>
              </a:rPr>
              <a:t>obj</a:t>
            </a:r>
            <a:r>
              <a:rPr lang="en-US" b="1" dirty="0">
                <a:solidFill>
                  <a:schemeClr val="bg1"/>
                </a:solidFill>
              </a:rPr>
              <a:t>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String </a:t>
            </a:r>
            <a:r>
              <a:rPr lang="en-US" b="1" dirty="0">
                <a:solidFill>
                  <a:schemeClr val="bg1"/>
                </a:solidFill>
              </a:rPr>
              <a:t>name2=s2.name;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rollno2=s2.rollno;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if(name1.equals(name2) &amp;&amp; rollno1==rollno2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57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31" y="863984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return </a:t>
            </a:r>
            <a:r>
              <a:rPr lang="en-US" b="1" dirty="0">
                <a:solidFill>
                  <a:schemeClr val="bg1"/>
                </a:solidFill>
              </a:rPr>
              <a:t>true;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else </a:t>
            </a:r>
            <a:r>
              <a:rPr lang="en-US" b="1" dirty="0">
                <a:solidFill>
                  <a:schemeClr val="bg1"/>
                </a:solidFill>
              </a:rPr>
              <a:t>return false;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catch(</a:t>
            </a:r>
            <a:r>
              <a:rPr lang="en-US" b="1" dirty="0" err="1">
                <a:solidFill>
                  <a:schemeClr val="bg1"/>
                </a:solidFill>
              </a:rPr>
              <a:t>ClassCastException</a:t>
            </a:r>
            <a:r>
              <a:rPr lang="en-US" b="1" dirty="0">
                <a:solidFill>
                  <a:schemeClr val="bg1"/>
                </a:solidFill>
              </a:rPr>
              <a:t> e)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return </a:t>
            </a:r>
            <a:r>
              <a:rPr lang="en-US" b="1" dirty="0">
                <a:solidFill>
                  <a:schemeClr val="bg1"/>
                </a:solidFill>
              </a:rPr>
              <a:t>false;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catch(</a:t>
            </a:r>
            <a:r>
              <a:rPr lang="en-US" b="1" dirty="0" err="1" smtClean="0">
                <a:solidFill>
                  <a:schemeClr val="bg1"/>
                </a:solidFill>
              </a:rPr>
              <a:t>NullPointerException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e)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return false;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public </a:t>
            </a:r>
            <a:r>
              <a:rPr lang="en-US" b="1" dirty="0">
                <a:solidFill>
                  <a:schemeClr val="bg1"/>
                </a:solidFill>
              </a:rPr>
              <a:t>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Student </a:t>
            </a:r>
            <a:r>
              <a:rPr lang="en-US" b="1" dirty="0">
                <a:solidFill>
                  <a:schemeClr val="bg1"/>
                </a:solidFill>
              </a:rPr>
              <a:t>s1=new Student("vijayabhaskar",101);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763000" y="4799634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8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49600" y="438150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Student s2=new Student("bhaskar",102);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Student </a:t>
            </a:r>
            <a:r>
              <a:rPr lang="en-US" b="1" dirty="0">
                <a:solidFill>
                  <a:schemeClr val="bg1"/>
                </a:solidFill>
              </a:rPr>
              <a:t>s3=new Student("vijayabhaskar",101);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Student </a:t>
            </a:r>
            <a:r>
              <a:rPr lang="en-US" b="1" dirty="0">
                <a:solidFill>
                  <a:schemeClr val="bg1"/>
                </a:solidFill>
              </a:rPr>
              <a:t>s4=s1;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(s1.equals(s2</a:t>
            </a:r>
            <a:r>
              <a:rPr lang="en-US" b="1" dirty="0">
                <a:solidFill>
                  <a:schemeClr val="bg1"/>
                </a:solidFill>
              </a:rPr>
              <a:t>));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(s1.equals(s3));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(s1.equals(s4));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(s1.equals</a:t>
            </a:r>
            <a:r>
              <a:rPr lang="en-US" b="1" dirty="0">
                <a:solidFill>
                  <a:schemeClr val="bg1"/>
                </a:solidFill>
              </a:rPr>
              <a:t>("</a:t>
            </a:r>
            <a:r>
              <a:rPr lang="en-US" b="1" dirty="0" err="1">
                <a:solidFill>
                  <a:schemeClr val="bg1"/>
                </a:solidFill>
              </a:rPr>
              <a:t>vijayabhaskar</a:t>
            </a:r>
            <a:r>
              <a:rPr lang="en-US" b="1" dirty="0">
                <a:solidFill>
                  <a:schemeClr val="bg1"/>
                </a:solidFill>
              </a:rPr>
              <a:t>"));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(s1.equals</a:t>
            </a:r>
            <a:r>
              <a:rPr lang="en-US" b="1" dirty="0">
                <a:solidFill>
                  <a:schemeClr val="bg1"/>
                </a:solidFill>
              </a:rPr>
              <a:t>("null"));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Output: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False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True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True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False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False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2"/>
          <p:cNvGrpSpPr/>
          <p:nvPr/>
        </p:nvGrpSpPr>
        <p:grpSpPr>
          <a:xfrm>
            <a:off x="189939" y="221075"/>
            <a:ext cx="371623" cy="309362"/>
            <a:chOff x="1244325" y="314425"/>
            <a:chExt cx="444525" cy="370050"/>
          </a:xfrm>
        </p:grpSpPr>
        <p:sp>
          <p:nvSpPr>
            <p:cNvPr id="202" name="Google Shape;202;p22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b="1" dirty="0"/>
              <a:t>5</a:t>
            </a:r>
            <a:endParaRPr dirty="0"/>
          </a:p>
        </p:txBody>
      </p:sp>
      <p:pic>
        <p:nvPicPr>
          <p:cNvPr id="207" name="Google Shape;207;p22"/>
          <p:cNvPicPr preferRelativeResize="0"/>
          <p:nvPr/>
        </p:nvPicPr>
        <p:blipFill rotWithShape="1">
          <a:blip r:embed="rId3">
            <a:alphaModFix/>
          </a:blip>
          <a:srcRect l="769" t="19828" r="11733" b="17679"/>
          <a:stretch/>
        </p:blipFill>
        <p:spPr>
          <a:xfrm>
            <a:off x="4576350" y="751500"/>
            <a:ext cx="3816150" cy="3639601"/>
          </a:xfrm>
          <a:prstGeom prst="rect">
            <a:avLst/>
          </a:prstGeom>
          <a:noFill/>
          <a:ln>
            <a:noFill/>
          </a:ln>
          <a:effectLst>
            <a:outerShdw blurRad="285750" dist="190500" dir="2760000" algn="bl" rotWithShape="0">
              <a:schemeClr val="dk1">
                <a:alpha val="35000"/>
              </a:scheme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1" y="1863414"/>
            <a:ext cx="45763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Simplified version of .equals() method</a:t>
            </a:r>
            <a:endParaRPr lang="en-US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43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59948" y="483572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9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47800" y="819150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boolean</a:t>
            </a:r>
            <a:r>
              <a:rPr lang="en-US" b="1" dirty="0">
                <a:solidFill>
                  <a:schemeClr val="bg1"/>
                </a:solidFill>
              </a:rPr>
              <a:t> equals(Object o){</a:t>
            </a:r>
          </a:p>
          <a:p>
            <a:r>
              <a:rPr lang="en-US" b="1" dirty="0">
                <a:solidFill>
                  <a:schemeClr val="bg1"/>
                </a:solidFill>
              </a:rPr>
              <a:t>try{</a:t>
            </a:r>
          </a:p>
          <a:p>
            <a:r>
              <a:rPr lang="en-US" b="1" dirty="0">
                <a:solidFill>
                  <a:schemeClr val="bg1"/>
                </a:solidFill>
              </a:rPr>
              <a:t>Student s2=(Student)o;</a:t>
            </a:r>
          </a:p>
          <a:p>
            <a:r>
              <a:rPr lang="en-US" b="1" dirty="0">
                <a:solidFill>
                  <a:schemeClr val="bg1"/>
                </a:solidFill>
              </a:rPr>
              <a:t>if(</a:t>
            </a:r>
            <a:r>
              <a:rPr lang="en-US" b="1" dirty="0" err="1">
                <a:solidFill>
                  <a:schemeClr val="bg1"/>
                </a:solidFill>
              </a:rPr>
              <a:t>name.equals</a:t>
            </a:r>
            <a:r>
              <a:rPr lang="en-US" b="1" dirty="0">
                <a:solidFill>
                  <a:schemeClr val="bg1"/>
                </a:solidFill>
              </a:rPr>
              <a:t>(s2.name) &amp;&amp; </a:t>
            </a:r>
            <a:r>
              <a:rPr lang="en-US" b="1" dirty="0" err="1">
                <a:solidFill>
                  <a:schemeClr val="bg1"/>
                </a:solidFill>
              </a:rPr>
              <a:t>rollno</a:t>
            </a:r>
            <a:r>
              <a:rPr lang="en-US" b="1" dirty="0">
                <a:solidFill>
                  <a:schemeClr val="bg1"/>
                </a:solidFill>
              </a:rPr>
              <a:t>==s2.rollno){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 true;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else return false;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catch(</a:t>
            </a:r>
            <a:r>
              <a:rPr lang="en-US" b="1" dirty="0" err="1">
                <a:solidFill>
                  <a:schemeClr val="bg1"/>
                </a:solidFill>
              </a:rPr>
              <a:t>ClassCastException</a:t>
            </a:r>
            <a:r>
              <a:rPr lang="en-US" b="1" dirty="0">
                <a:solidFill>
                  <a:schemeClr val="bg1"/>
                </a:solidFill>
              </a:rPr>
              <a:t> e) {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 false;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catch(</a:t>
            </a:r>
            <a:r>
              <a:rPr lang="en-US" b="1" dirty="0" err="1">
                <a:solidFill>
                  <a:schemeClr val="bg1"/>
                </a:solidFill>
              </a:rPr>
              <a:t>NullPointerException</a:t>
            </a:r>
            <a:r>
              <a:rPr lang="en-US" b="1" dirty="0">
                <a:solidFill>
                  <a:schemeClr val="bg1"/>
                </a:solidFill>
              </a:rPr>
              <a:t> e) {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 false;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2"/>
          <p:cNvGrpSpPr/>
          <p:nvPr/>
        </p:nvGrpSpPr>
        <p:grpSpPr>
          <a:xfrm>
            <a:off x="189939" y="221075"/>
            <a:ext cx="371623" cy="309362"/>
            <a:chOff x="1244325" y="314425"/>
            <a:chExt cx="444525" cy="370050"/>
          </a:xfrm>
        </p:grpSpPr>
        <p:sp>
          <p:nvSpPr>
            <p:cNvPr id="202" name="Google Shape;202;p22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endParaRPr dirty="0"/>
          </a:p>
        </p:txBody>
      </p:sp>
      <p:pic>
        <p:nvPicPr>
          <p:cNvPr id="207" name="Google Shape;207;p22"/>
          <p:cNvPicPr preferRelativeResize="0"/>
          <p:nvPr/>
        </p:nvPicPr>
        <p:blipFill rotWithShape="1">
          <a:blip r:embed="rId3">
            <a:alphaModFix/>
          </a:blip>
          <a:srcRect l="769" t="19828" r="11733" b="17679"/>
          <a:stretch/>
        </p:blipFill>
        <p:spPr>
          <a:xfrm>
            <a:off x="5334070" y="740225"/>
            <a:ext cx="3816150" cy="3639601"/>
          </a:xfrm>
          <a:prstGeom prst="rect">
            <a:avLst/>
          </a:prstGeom>
          <a:noFill/>
          <a:ln>
            <a:noFill/>
          </a:ln>
          <a:effectLst>
            <a:outerShdw blurRad="285750" dist="190500" dir="2760000" algn="bl" rotWithShape="0">
              <a:schemeClr val="dk1">
                <a:alpha val="35000"/>
              </a:scheme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1" y="1863414"/>
            <a:ext cx="45763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More simplified version of .equals() method</a:t>
            </a:r>
            <a:endParaRPr lang="en-US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14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57200" y="819150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boolean</a:t>
            </a:r>
            <a:r>
              <a:rPr lang="en-US" b="1" dirty="0">
                <a:solidFill>
                  <a:schemeClr val="bg1"/>
                </a:solidFill>
              </a:rPr>
              <a:t> equals(Object o) {</a:t>
            </a:r>
          </a:p>
          <a:p>
            <a:r>
              <a:rPr lang="en-US" b="1" dirty="0">
                <a:solidFill>
                  <a:schemeClr val="bg1"/>
                </a:solidFill>
              </a:rPr>
              <a:t>if(this==o)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 true;</a:t>
            </a:r>
          </a:p>
          <a:p>
            <a:r>
              <a:rPr lang="en-US" b="1" dirty="0">
                <a:solidFill>
                  <a:schemeClr val="bg1"/>
                </a:solidFill>
              </a:rPr>
              <a:t>if(o </a:t>
            </a:r>
            <a:r>
              <a:rPr lang="en-US" b="1" dirty="0" err="1">
                <a:solidFill>
                  <a:schemeClr val="bg1"/>
                </a:solidFill>
              </a:rPr>
              <a:t>instanceof</a:t>
            </a:r>
            <a:r>
              <a:rPr lang="en-US" b="1" dirty="0">
                <a:solidFill>
                  <a:schemeClr val="bg1"/>
                </a:solidFill>
              </a:rPr>
              <a:t> Student) {</a:t>
            </a:r>
          </a:p>
          <a:p>
            <a:r>
              <a:rPr lang="en-US" b="1" dirty="0">
                <a:solidFill>
                  <a:schemeClr val="bg1"/>
                </a:solidFill>
              </a:rPr>
              <a:t>Student s2=(Student)o;</a:t>
            </a:r>
          </a:p>
          <a:p>
            <a:r>
              <a:rPr lang="en-US" b="1" dirty="0">
                <a:solidFill>
                  <a:schemeClr val="bg1"/>
                </a:solidFill>
              </a:rPr>
              <a:t>if(</a:t>
            </a:r>
            <a:r>
              <a:rPr lang="en-US" b="1" dirty="0" err="1">
                <a:solidFill>
                  <a:schemeClr val="bg1"/>
                </a:solidFill>
              </a:rPr>
              <a:t>name.equals</a:t>
            </a:r>
            <a:r>
              <a:rPr lang="en-US" b="1" dirty="0">
                <a:solidFill>
                  <a:schemeClr val="bg1"/>
                </a:solidFill>
              </a:rPr>
              <a:t>(s2.name) &amp;&amp; </a:t>
            </a:r>
            <a:r>
              <a:rPr lang="en-US" b="1" dirty="0" err="1">
                <a:solidFill>
                  <a:schemeClr val="bg1"/>
                </a:solidFill>
              </a:rPr>
              <a:t>rollno</a:t>
            </a:r>
            <a:r>
              <a:rPr lang="en-US" b="1" dirty="0">
                <a:solidFill>
                  <a:schemeClr val="bg1"/>
                </a:solidFill>
              </a:rPr>
              <a:t>==s2.rollno)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 true;</a:t>
            </a:r>
          </a:p>
          <a:p>
            <a:r>
              <a:rPr lang="en-US" b="1" dirty="0">
                <a:solidFill>
                  <a:schemeClr val="bg1"/>
                </a:solidFill>
              </a:rPr>
              <a:t>else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 false;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 false;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Example 7 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Student {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name;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rollno</a:t>
            </a:r>
            <a:r>
              <a:rPr lang="en-US" b="1" dirty="0">
                <a:solidFill>
                  <a:schemeClr val="bg1"/>
                </a:solidFill>
              </a:rPr>
              <a:t>;</a:t>
            </a:r>
          </a:p>
          <a:p>
            <a:r>
              <a:rPr lang="en-US" b="1" dirty="0">
                <a:solidFill>
                  <a:schemeClr val="bg1"/>
                </a:solidFill>
              </a:rPr>
              <a:t>Student(String </a:t>
            </a:r>
            <a:r>
              <a:rPr lang="en-US" b="1" dirty="0" err="1">
                <a:solidFill>
                  <a:schemeClr val="bg1"/>
                </a:solidFill>
              </a:rPr>
              <a:t>name,int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rollno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this.name=name;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686800" y="4799634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9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00" y="388263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this.rollno</a:t>
            </a:r>
            <a:r>
              <a:rPr lang="en-US" b="1" dirty="0">
                <a:solidFill>
                  <a:schemeClr val="bg1"/>
                </a:solidFill>
              </a:rPr>
              <a:t>=</a:t>
            </a:r>
            <a:r>
              <a:rPr lang="en-US" b="1" dirty="0" err="1">
                <a:solidFill>
                  <a:schemeClr val="bg1"/>
                </a:solidFill>
              </a:rPr>
              <a:t>rollno</a:t>
            </a:r>
            <a:r>
              <a:rPr lang="en-US" b="1" dirty="0">
                <a:solidFill>
                  <a:schemeClr val="bg1"/>
                </a:solidFill>
              </a:rPr>
              <a:t>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boolean</a:t>
            </a:r>
            <a:r>
              <a:rPr lang="en-US" b="1" dirty="0">
                <a:solidFill>
                  <a:schemeClr val="bg1"/>
                </a:solidFill>
              </a:rPr>
              <a:t> equals(Object o) {</a:t>
            </a:r>
          </a:p>
          <a:p>
            <a:r>
              <a:rPr lang="en-US" b="1" dirty="0">
                <a:solidFill>
                  <a:schemeClr val="bg1"/>
                </a:solidFill>
              </a:rPr>
              <a:t>if(this==o)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 true;</a:t>
            </a:r>
          </a:p>
          <a:p>
            <a:r>
              <a:rPr lang="en-US" b="1" dirty="0">
                <a:solidFill>
                  <a:schemeClr val="bg1"/>
                </a:solidFill>
              </a:rPr>
              <a:t>if(o </a:t>
            </a:r>
            <a:r>
              <a:rPr lang="en-US" b="1" dirty="0" err="1">
                <a:solidFill>
                  <a:schemeClr val="bg1"/>
                </a:solidFill>
              </a:rPr>
              <a:t>instanceof</a:t>
            </a:r>
            <a:r>
              <a:rPr lang="en-US" b="1" dirty="0">
                <a:solidFill>
                  <a:schemeClr val="bg1"/>
                </a:solidFill>
              </a:rPr>
              <a:t> Student) {</a:t>
            </a:r>
          </a:p>
          <a:p>
            <a:r>
              <a:rPr lang="en-US" b="1" dirty="0">
                <a:solidFill>
                  <a:schemeClr val="bg1"/>
                </a:solidFill>
              </a:rPr>
              <a:t>Student s2=(Student)o;</a:t>
            </a:r>
          </a:p>
          <a:p>
            <a:r>
              <a:rPr lang="en-US" b="1" dirty="0">
                <a:solidFill>
                  <a:schemeClr val="bg1"/>
                </a:solidFill>
              </a:rPr>
              <a:t>if(</a:t>
            </a:r>
            <a:r>
              <a:rPr lang="en-US" b="1" dirty="0" err="1">
                <a:solidFill>
                  <a:schemeClr val="bg1"/>
                </a:solidFill>
              </a:rPr>
              <a:t>name.equals</a:t>
            </a:r>
            <a:r>
              <a:rPr lang="en-US" b="1" dirty="0">
                <a:solidFill>
                  <a:schemeClr val="bg1"/>
                </a:solidFill>
              </a:rPr>
              <a:t>(s2.name) &amp;&amp; </a:t>
            </a:r>
            <a:r>
              <a:rPr lang="en-US" b="1" dirty="0" err="1">
                <a:solidFill>
                  <a:schemeClr val="bg1"/>
                </a:solidFill>
              </a:rPr>
              <a:t>rollno</a:t>
            </a:r>
            <a:r>
              <a:rPr lang="en-US" b="1" dirty="0">
                <a:solidFill>
                  <a:schemeClr val="bg1"/>
                </a:solidFill>
              </a:rPr>
              <a:t>==s2.rollno)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 true;</a:t>
            </a:r>
          </a:p>
          <a:p>
            <a:r>
              <a:rPr lang="en-US" b="1" dirty="0">
                <a:solidFill>
                  <a:schemeClr val="bg1"/>
                </a:solidFill>
              </a:rPr>
              <a:t>else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 false;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 false;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){</a:t>
            </a:r>
          </a:p>
          <a:p>
            <a:r>
              <a:rPr lang="en-US" b="1" dirty="0">
                <a:solidFill>
                  <a:schemeClr val="bg1"/>
                </a:solidFill>
              </a:rPr>
              <a:t>Student s=new Student("vijayabhaskar",101);</a:t>
            </a:r>
          </a:p>
          <a:p>
            <a:r>
              <a:rPr lang="en-US" b="1" dirty="0">
                <a:solidFill>
                  <a:schemeClr val="bg1"/>
                </a:solidFill>
              </a:rPr>
              <a:t>Integer i=new Integer(10);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s.equals</a:t>
            </a:r>
            <a:r>
              <a:rPr lang="en-US" b="1" dirty="0">
                <a:solidFill>
                  <a:schemeClr val="bg1"/>
                </a:solidFill>
              </a:rPr>
              <a:t>(i));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</a:rPr>
              <a:t>False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4400" y="97155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To make .equals() method more efficient we have to place the following code at the top</a:t>
            </a:r>
          </a:p>
          <a:p>
            <a:r>
              <a:rPr lang="en-US" b="1" dirty="0"/>
              <a:t>inside .equals() method.</a:t>
            </a:r>
          </a:p>
          <a:p>
            <a:r>
              <a:rPr lang="en-US" b="1" dirty="0"/>
              <a:t>if(this==o)</a:t>
            </a:r>
          </a:p>
          <a:p>
            <a:r>
              <a:rPr lang="en-US" b="1" dirty="0"/>
              <a:t>return true;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419350"/>
            <a:ext cx="5019675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/>
          <p:nvPr/>
        </p:nvSpPr>
        <p:spPr>
          <a:xfrm>
            <a:off x="251712" y="160839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55" name="Google Shape;355;p32"/>
          <p:cNvSpPr/>
          <p:nvPr/>
        </p:nvSpPr>
        <p:spPr>
          <a:xfrm>
            <a:off x="5857636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000" dirty="0">
              <a:solidFill>
                <a:schemeClr val="bg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56" name="Google Shape;356;p3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b="1" dirty="0"/>
              <a:t>10</a:t>
            </a:r>
            <a:endParaRPr dirty="0"/>
          </a:p>
        </p:txBody>
      </p:sp>
      <p:grpSp>
        <p:nvGrpSpPr>
          <p:cNvPr id="357" name="Google Shape;357;p32"/>
          <p:cNvGrpSpPr/>
          <p:nvPr/>
        </p:nvGrpSpPr>
        <p:grpSpPr>
          <a:xfrm>
            <a:off x="5798511" y="373572"/>
            <a:ext cx="2119546" cy="4396359"/>
            <a:chOff x="2547150" y="238125"/>
            <a:chExt cx="2525675" cy="5238750"/>
          </a:xfrm>
        </p:grpSpPr>
        <p:sp>
          <p:nvSpPr>
            <p:cNvPr id="358" name="Google Shape;358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dist="142875" dir="264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914400" y="201012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If 2 references pointing to the same object then .equals() method return true directly</a:t>
            </a:r>
          </a:p>
          <a:p>
            <a:r>
              <a:rPr lang="en-US" b="1" dirty="0">
                <a:solidFill>
                  <a:schemeClr val="bg1"/>
                </a:solidFill>
              </a:rPr>
              <a:t>without performing any content comparison this approach improves performance of the</a:t>
            </a:r>
          </a:p>
          <a:p>
            <a:r>
              <a:rPr lang="en-US" b="1" dirty="0">
                <a:solidFill>
                  <a:schemeClr val="bg1"/>
                </a:solidFill>
              </a:rPr>
              <a:t>system</a:t>
            </a:r>
            <a:endParaRPr lang="en-US" dirty="0">
              <a:solidFill>
                <a:schemeClr val="bg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5122" name="Picture 2" descr="C:\Users\DELL\Desktop\jlkjl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12" y="1370563"/>
            <a:ext cx="5387087" cy="319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857637" y="1453574"/>
            <a:ext cx="20073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Note : In String class , Wrapper classes and all collection classes .equals( ) method is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overriden</a:t>
            </a:r>
            <a:r>
              <a:rPr lang="en-US" b="1" dirty="0">
                <a:solidFill>
                  <a:schemeClr val="bg1"/>
                </a:solidFill>
              </a:rPr>
              <a:t> for content </a:t>
            </a:r>
            <a:r>
              <a:rPr lang="en-US" b="1" dirty="0" err="1">
                <a:solidFill>
                  <a:schemeClr val="bg1"/>
                </a:solidFill>
              </a:rPr>
              <a:t>comparision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19150"/>
            <a:ext cx="2098500" cy="2727000"/>
          </a:xfrm>
        </p:spPr>
        <p:txBody>
          <a:bodyPr/>
          <a:lstStyle/>
          <a:p>
            <a:r>
              <a:rPr lang="en-US" sz="1400" dirty="0"/>
              <a:t> </a:t>
            </a:r>
            <a:r>
              <a:rPr lang="en-US" sz="1400" b="1" dirty="0"/>
              <a:t>String </a:t>
            </a:r>
            <a:r>
              <a:rPr lang="en-US" sz="1400" b="1" dirty="0" err="1"/>
              <a:t>vs</a:t>
            </a:r>
            <a:r>
              <a:rPr lang="en-US" sz="1400" b="1" dirty="0"/>
              <a:t> </a:t>
            </a:r>
            <a:r>
              <a:rPr lang="en-US" sz="1400" b="1" dirty="0" err="1"/>
              <a:t>StringBuffer</a:t>
            </a:r>
            <a:r>
              <a:rPr lang="en-US" sz="1400" b="1" dirty="0"/>
              <a:t> </a:t>
            </a:r>
            <a:r>
              <a:rPr lang="en-US" sz="1400" b="1" dirty="0" err="1"/>
              <a:t>vs</a:t>
            </a:r>
            <a:r>
              <a:rPr lang="en-US" sz="1400" b="1" dirty="0"/>
              <a:t> </a:t>
            </a:r>
            <a:r>
              <a:rPr lang="en-US" sz="1400" b="1" dirty="0" err="1"/>
              <a:t>StringBuilder</a:t>
            </a:r>
            <a:endParaRPr lang="en-US" sz="1400" b="1" dirty="0"/>
          </a:p>
          <a:p>
            <a:r>
              <a:rPr lang="en-US" sz="1400" dirty="0"/>
              <a:t> </a:t>
            </a:r>
            <a:r>
              <a:rPr lang="en-US" sz="1400" b="1" dirty="0"/>
              <a:t>Method chaining</a:t>
            </a:r>
            <a:endParaRPr lang="en-US" sz="1400" dirty="0"/>
          </a:p>
          <a:p>
            <a:r>
              <a:rPr lang="en-US" sz="1400" b="1" dirty="0"/>
              <a:t>6. Wrapper classes</a:t>
            </a:r>
          </a:p>
          <a:p>
            <a:r>
              <a:rPr lang="en-US" sz="1400" dirty="0"/>
              <a:t> </a:t>
            </a:r>
            <a:r>
              <a:rPr lang="en-US" sz="1400" b="1" dirty="0"/>
              <a:t>Constructors</a:t>
            </a:r>
          </a:p>
          <a:p>
            <a:r>
              <a:rPr lang="en-US" sz="1400" dirty="0"/>
              <a:t> </a:t>
            </a:r>
            <a:r>
              <a:rPr lang="en-US" sz="1400" b="1" dirty="0"/>
              <a:t>Wrapper class Constructor summery</a:t>
            </a:r>
          </a:p>
          <a:p>
            <a:r>
              <a:rPr lang="en-US" sz="1400" b="1" dirty="0"/>
              <a:t>7. Utility methods</a:t>
            </a:r>
          </a:p>
          <a:p>
            <a:r>
              <a:rPr lang="en-US" sz="1400" dirty="0"/>
              <a:t> </a:t>
            </a:r>
            <a:r>
              <a:rPr lang="en-US" sz="1400" b="1" dirty="0" err="1"/>
              <a:t>valueOf</a:t>
            </a:r>
            <a:r>
              <a:rPr lang="en-US" sz="1400" b="1" dirty="0"/>
              <a:t>() method</a:t>
            </a:r>
          </a:p>
          <a:p>
            <a:r>
              <a:rPr lang="en-US" sz="1400" dirty="0"/>
              <a:t> </a:t>
            </a:r>
            <a:r>
              <a:rPr lang="en-US" sz="1400" b="1" dirty="0" err="1"/>
              <a:t>xxxValue</a:t>
            </a:r>
            <a:r>
              <a:rPr lang="en-US" sz="1400" b="1" dirty="0"/>
              <a:t>() method</a:t>
            </a:r>
          </a:p>
          <a:p>
            <a:r>
              <a:rPr lang="en-US" sz="1400" dirty="0"/>
              <a:t> </a:t>
            </a:r>
            <a:r>
              <a:rPr lang="en-US" sz="1400" b="1" dirty="0" err="1"/>
              <a:t>parseXxx</a:t>
            </a:r>
            <a:r>
              <a:rPr lang="en-US" sz="1400" b="1" dirty="0"/>
              <a:t>() method</a:t>
            </a:r>
          </a:p>
          <a:p>
            <a:r>
              <a:rPr lang="en-US" sz="1400" dirty="0"/>
              <a:t> </a:t>
            </a:r>
            <a:r>
              <a:rPr lang="en-US" sz="1400" b="1" dirty="0" err="1"/>
              <a:t>toString</a:t>
            </a:r>
            <a:r>
              <a:rPr lang="en-US" sz="1400" b="1" dirty="0"/>
              <a:t>() method</a:t>
            </a:r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124200" y="133350"/>
            <a:ext cx="2819400" cy="4876800"/>
          </a:xfrm>
        </p:spPr>
        <p:txBody>
          <a:bodyPr/>
          <a:lstStyle/>
          <a:p>
            <a:r>
              <a:rPr lang="en-US" sz="1400" b="1" dirty="0"/>
              <a:t>8. Dancing between String, wrapper object and primitive</a:t>
            </a:r>
          </a:p>
          <a:p>
            <a:r>
              <a:rPr lang="en-US" sz="1400" b="1" dirty="0"/>
              <a:t>9. Partial Hierarchy of </a:t>
            </a:r>
            <a:r>
              <a:rPr lang="en-US" sz="1400" b="1" dirty="0" err="1"/>
              <a:t>java.lang</a:t>
            </a:r>
            <a:r>
              <a:rPr lang="en-US" sz="1400" b="1" dirty="0"/>
              <a:t> package</a:t>
            </a:r>
          </a:p>
          <a:p>
            <a:r>
              <a:rPr lang="en-US" sz="1400" dirty="0"/>
              <a:t> </a:t>
            </a:r>
            <a:r>
              <a:rPr lang="en-US" sz="1400" b="1" dirty="0"/>
              <a:t>Void</a:t>
            </a:r>
          </a:p>
          <a:p>
            <a:r>
              <a:rPr lang="en-US" sz="1400" b="1" dirty="0"/>
              <a:t>10. </a:t>
            </a:r>
            <a:r>
              <a:rPr lang="en-US" sz="1400" b="1" dirty="0" err="1"/>
              <a:t>Autoboxing</a:t>
            </a:r>
            <a:r>
              <a:rPr lang="en-US" sz="1400" b="1" dirty="0"/>
              <a:t> and </a:t>
            </a:r>
            <a:r>
              <a:rPr lang="en-US" sz="1400" b="1" dirty="0" err="1"/>
              <a:t>Autounboxing</a:t>
            </a:r>
            <a:endParaRPr lang="en-US" sz="1400" b="1" dirty="0"/>
          </a:p>
          <a:p>
            <a:r>
              <a:rPr lang="en-US" sz="1400" dirty="0"/>
              <a:t> </a:t>
            </a:r>
            <a:r>
              <a:rPr lang="en-US" sz="1400" b="1" dirty="0" err="1"/>
              <a:t>Autoboxing</a:t>
            </a:r>
            <a:endParaRPr lang="en-US" sz="1400" b="1" dirty="0"/>
          </a:p>
          <a:p>
            <a:r>
              <a:rPr lang="en-US" sz="1400" dirty="0"/>
              <a:t> </a:t>
            </a:r>
            <a:r>
              <a:rPr lang="en-US" sz="1400" b="1" dirty="0" err="1"/>
              <a:t>Autounboxing</a:t>
            </a:r>
            <a:endParaRPr lang="en-US" sz="1400" b="1" dirty="0"/>
          </a:p>
          <a:p>
            <a:r>
              <a:rPr lang="en-US" sz="1400" dirty="0"/>
              <a:t> </a:t>
            </a:r>
            <a:r>
              <a:rPr lang="en-US" sz="1400" b="1" dirty="0" smtClean="0"/>
              <a:t>Conclusions</a:t>
            </a:r>
          </a:p>
          <a:p>
            <a:r>
              <a:rPr lang="en-US" sz="1400" b="1" dirty="0"/>
              <a:t>11. Overloading with respect to widening, </a:t>
            </a:r>
            <a:r>
              <a:rPr lang="en-US" sz="1400" b="1" dirty="0" err="1"/>
              <a:t>Autoboxing</a:t>
            </a:r>
            <a:r>
              <a:rPr lang="en-US" sz="1400" b="1" dirty="0"/>
              <a:t> and </a:t>
            </a:r>
            <a:r>
              <a:rPr lang="en-US" sz="1400" b="1" dirty="0" err="1"/>
              <a:t>var-arg</a:t>
            </a:r>
            <a:r>
              <a:rPr lang="en-US" sz="1400" b="1" dirty="0"/>
              <a:t> methods</a:t>
            </a:r>
          </a:p>
          <a:p>
            <a:r>
              <a:rPr lang="en-US" sz="1400" dirty="0"/>
              <a:t> </a:t>
            </a:r>
            <a:r>
              <a:rPr lang="en-US" sz="1400" b="1" dirty="0"/>
              <a:t>Case 1: Widening </a:t>
            </a:r>
            <a:r>
              <a:rPr lang="en-US" sz="1400" b="1" dirty="0" err="1"/>
              <a:t>vs</a:t>
            </a:r>
            <a:r>
              <a:rPr lang="en-US" sz="1400" b="1" dirty="0"/>
              <a:t> </a:t>
            </a:r>
            <a:r>
              <a:rPr lang="en-US" sz="1400" b="1" dirty="0" err="1"/>
              <a:t>Autoboxing</a:t>
            </a:r>
            <a:endParaRPr lang="en-US" sz="1400" b="1" dirty="0"/>
          </a:p>
          <a:p>
            <a:r>
              <a:rPr lang="en-US" sz="1400" dirty="0"/>
              <a:t> </a:t>
            </a:r>
            <a:r>
              <a:rPr lang="en-US" sz="1400" b="1" dirty="0"/>
              <a:t>Case 2: Widening </a:t>
            </a:r>
            <a:r>
              <a:rPr lang="en-US" sz="1400" b="1" dirty="0" err="1"/>
              <a:t>vs</a:t>
            </a:r>
            <a:r>
              <a:rPr lang="en-US" sz="1400" b="1" dirty="0"/>
              <a:t> </a:t>
            </a:r>
            <a:r>
              <a:rPr lang="en-US" sz="1400" b="1" dirty="0" err="1"/>
              <a:t>var-arg</a:t>
            </a:r>
            <a:r>
              <a:rPr lang="en-US" sz="1400" b="1" dirty="0"/>
              <a:t> method</a:t>
            </a:r>
          </a:p>
          <a:p>
            <a:r>
              <a:rPr lang="en-US" sz="1400" dirty="0"/>
              <a:t> </a:t>
            </a:r>
            <a:r>
              <a:rPr lang="en-US" sz="1400" b="1" dirty="0"/>
              <a:t>Case 3: </a:t>
            </a:r>
            <a:r>
              <a:rPr lang="en-US" sz="1400" b="1" dirty="0" err="1"/>
              <a:t>Autoboxing</a:t>
            </a:r>
            <a:r>
              <a:rPr lang="en-US" sz="1400" b="1" dirty="0"/>
              <a:t> </a:t>
            </a:r>
            <a:r>
              <a:rPr lang="en-US" sz="1400" b="1" dirty="0" err="1"/>
              <a:t>vs</a:t>
            </a:r>
            <a:r>
              <a:rPr lang="en-US" sz="1400" b="1" dirty="0"/>
              <a:t> </a:t>
            </a:r>
            <a:r>
              <a:rPr lang="en-US" sz="1400" b="1" dirty="0" err="1"/>
              <a:t>var-arg</a:t>
            </a:r>
            <a:r>
              <a:rPr lang="en-US" sz="1400" b="1" dirty="0"/>
              <a:t> method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130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2"/>
          <p:cNvGrpSpPr/>
          <p:nvPr/>
        </p:nvGrpSpPr>
        <p:grpSpPr>
          <a:xfrm>
            <a:off x="189939" y="221075"/>
            <a:ext cx="371623" cy="309362"/>
            <a:chOff x="1244325" y="314425"/>
            <a:chExt cx="444525" cy="370050"/>
          </a:xfrm>
        </p:grpSpPr>
        <p:sp>
          <p:nvSpPr>
            <p:cNvPr id="202" name="Google Shape;202;p22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endParaRPr dirty="0"/>
          </a:p>
        </p:txBody>
      </p:sp>
      <p:pic>
        <p:nvPicPr>
          <p:cNvPr id="207" name="Google Shape;207;p22"/>
          <p:cNvPicPr preferRelativeResize="0"/>
          <p:nvPr/>
        </p:nvPicPr>
        <p:blipFill rotWithShape="1">
          <a:blip r:embed="rId3">
            <a:alphaModFix/>
          </a:blip>
          <a:srcRect l="769" t="19828" r="11733" b="17679"/>
          <a:stretch/>
        </p:blipFill>
        <p:spPr>
          <a:xfrm>
            <a:off x="5334070" y="740225"/>
            <a:ext cx="3816150" cy="3639601"/>
          </a:xfrm>
          <a:prstGeom prst="rect">
            <a:avLst/>
          </a:prstGeom>
          <a:noFill/>
          <a:ln>
            <a:noFill/>
          </a:ln>
          <a:effectLst>
            <a:outerShdw blurRad="285750" dist="190500" dir="2760000" algn="bl" rotWithShape="0">
              <a:schemeClr val="dk1">
                <a:alpha val="35000"/>
              </a:scheme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76200" y="1225680"/>
            <a:ext cx="457635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Relationship between .equals() method and ==(double equal operator)</a:t>
            </a:r>
            <a:endParaRPr lang="en-US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61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 b="1" dirty="0"/>
              <a:t>11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533400" y="1047750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If r1==r2 is true then r1.equals(r2) is always true i.e., if two objects are equal by</a:t>
            </a:r>
          </a:p>
          <a:p>
            <a:r>
              <a:rPr lang="en-US" b="1" dirty="0">
                <a:solidFill>
                  <a:schemeClr val="bg1"/>
                </a:solidFill>
              </a:rPr>
              <a:t>== operator then these objects are always equal by .equals( ) method also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If r1==r2 is false then we can't conclude anything about r1.equals(r2) it may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 true (or) false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If r1.equals(r2) is true then we can't conclude anything about r1==r2 it may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returns true (or) false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If r1.equals(r2) is false then r1==r2 is always false.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03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ctrTitle" idx="4294967295"/>
          </p:nvPr>
        </p:nvSpPr>
        <p:spPr>
          <a:xfrm>
            <a:off x="615283" y="3129940"/>
            <a:ext cx="4448914" cy="169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800" b="1" dirty="0"/>
              <a:t>Differences between == (double equal operator) and .equals() method?</a:t>
            </a:r>
            <a:endParaRPr sz="4800" dirty="0"/>
          </a:p>
        </p:txBody>
      </p:sp>
      <p:sp>
        <p:nvSpPr>
          <p:cNvPr id="147" name="Google Shape;147;p19"/>
          <p:cNvSpPr/>
          <p:nvPr/>
        </p:nvSpPr>
        <p:spPr>
          <a:xfrm>
            <a:off x="6494491" y="3662706"/>
            <a:ext cx="328208" cy="31338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19"/>
          <p:cNvGrpSpPr/>
          <p:nvPr/>
        </p:nvGrpSpPr>
        <p:grpSpPr>
          <a:xfrm>
            <a:off x="6087000" y="1902811"/>
            <a:ext cx="1406159" cy="1406531"/>
            <a:chOff x="6654650" y="3665275"/>
            <a:chExt cx="409100" cy="409125"/>
          </a:xfrm>
        </p:grpSpPr>
        <p:sp>
          <p:nvSpPr>
            <p:cNvPr id="149" name="Google Shape;14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19"/>
          <p:cNvGrpSpPr/>
          <p:nvPr/>
        </p:nvGrpSpPr>
        <p:grpSpPr>
          <a:xfrm rot="1056918">
            <a:off x="4731685" y="3008607"/>
            <a:ext cx="929009" cy="929132"/>
            <a:chOff x="570875" y="4322250"/>
            <a:chExt cx="443300" cy="443325"/>
          </a:xfrm>
        </p:grpSpPr>
        <p:sp>
          <p:nvSpPr>
            <p:cNvPr id="152" name="Google Shape;15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9"/>
          <p:cNvSpPr/>
          <p:nvPr/>
        </p:nvSpPr>
        <p:spPr>
          <a:xfrm rot="2466725">
            <a:off x="4836185" y="2175386"/>
            <a:ext cx="456024" cy="43542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9"/>
          <p:cNvSpPr/>
          <p:nvPr/>
        </p:nvSpPr>
        <p:spPr>
          <a:xfrm rot="-1609335">
            <a:off x="5503104" y="2449369"/>
            <a:ext cx="328153" cy="31333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9"/>
          <p:cNvSpPr/>
          <p:nvPr/>
        </p:nvSpPr>
        <p:spPr>
          <a:xfrm rot="2926353">
            <a:off x="7492949" y="2697599"/>
            <a:ext cx="245755" cy="23465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9"/>
          <p:cNvSpPr/>
          <p:nvPr/>
        </p:nvSpPr>
        <p:spPr>
          <a:xfrm rot="-1609413">
            <a:off x="6470219" y="1125535"/>
            <a:ext cx="221416" cy="21141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1" name="Google Shape;161;p19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162" name="Google Shape;162;p1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90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11</a:t>
            </a:r>
            <a:endParaRPr lang="en" dirty="0"/>
          </a:p>
        </p:txBody>
      </p:sp>
      <p:pic>
        <p:nvPicPr>
          <p:cNvPr id="6146" name="Picture 2" descr="C:\Users\DELL\Desktop\vhjhb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3"/>
          <a:stretch/>
        </p:blipFill>
        <p:spPr bwMode="auto">
          <a:xfrm>
            <a:off x="457200" y="514350"/>
            <a:ext cx="6297613" cy="441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93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89535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String s = new String("</a:t>
            </a:r>
            <a:r>
              <a:rPr lang="en-US" b="1" dirty="0" err="1">
                <a:solidFill>
                  <a:schemeClr val="bg1"/>
                </a:solidFill>
              </a:rPr>
              <a:t>ashok</a:t>
            </a:r>
            <a:r>
              <a:rPr lang="en-US" b="1" dirty="0">
                <a:solidFill>
                  <a:schemeClr val="bg1"/>
                </a:solidFill>
              </a:rPr>
              <a:t>");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 = new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("</a:t>
            </a:r>
            <a:r>
              <a:rPr lang="en-US" b="1" dirty="0" err="1">
                <a:solidFill>
                  <a:schemeClr val="bg1"/>
                </a:solidFill>
              </a:rPr>
              <a:t>ashok</a:t>
            </a:r>
            <a:r>
              <a:rPr lang="en-US" b="1" dirty="0">
                <a:solidFill>
                  <a:schemeClr val="bg1"/>
                </a:solidFill>
              </a:rPr>
              <a:t>");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 == </a:t>
            </a:r>
            <a:r>
              <a:rPr lang="en-US" b="1" dirty="0" err="1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); // CE : incomparable types : String and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StringBuffer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s.equals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)); //false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2604382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Note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 general we can use == (double equal operator) for </a:t>
            </a:r>
            <a:r>
              <a:rPr lang="en-US" b="1" i="1" dirty="0">
                <a:solidFill>
                  <a:schemeClr val="bg1"/>
                </a:solidFill>
              </a:rPr>
              <a:t>reference comparison </a:t>
            </a:r>
            <a:r>
              <a:rPr lang="en-US" b="1" dirty="0">
                <a:solidFill>
                  <a:schemeClr val="bg1"/>
                </a:solidFill>
              </a:rPr>
              <a:t>whereas</a:t>
            </a:r>
          </a:p>
          <a:p>
            <a:r>
              <a:rPr lang="en-US" b="1" dirty="0">
                <a:solidFill>
                  <a:schemeClr val="bg1"/>
                </a:solidFill>
              </a:rPr>
              <a:t>.equals() method for </a:t>
            </a:r>
            <a:r>
              <a:rPr lang="en-US" b="1" i="1" dirty="0">
                <a:solidFill>
                  <a:schemeClr val="bg1"/>
                </a:solidFill>
              </a:rPr>
              <a:t>content comparison</a:t>
            </a:r>
            <a:r>
              <a:rPr lang="en-US" b="1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2"/>
          <p:cNvGrpSpPr/>
          <p:nvPr/>
        </p:nvGrpSpPr>
        <p:grpSpPr>
          <a:xfrm>
            <a:off x="189939" y="221075"/>
            <a:ext cx="371623" cy="309362"/>
            <a:chOff x="1244325" y="314425"/>
            <a:chExt cx="444525" cy="370050"/>
          </a:xfrm>
        </p:grpSpPr>
        <p:sp>
          <p:nvSpPr>
            <p:cNvPr id="202" name="Google Shape;202;p22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endParaRPr dirty="0"/>
          </a:p>
        </p:txBody>
      </p:sp>
      <p:pic>
        <p:nvPicPr>
          <p:cNvPr id="207" name="Google Shape;207;p22"/>
          <p:cNvPicPr preferRelativeResize="0"/>
          <p:nvPr/>
        </p:nvPicPr>
        <p:blipFill rotWithShape="1">
          <a:blip r:embed="rId3">
            <a:alphaModFix/>
          </a:blip>
          <a:srcRect l="769" t="19828" r="11733" b="17679"/>
          <a:stretch/>
        </p:blipFill>
        <p:spPr>
          <a:xfrm>
            <a:off x="5334070" y="740225"/>
            <a:ext cx="3816150" cy="3639601"/>
          </a:xfrm>
          <a:prstGeom prst="rect">
            <a:avLst/>
          </a:prstGeom>
          <a:noFill/>
          <a:ln>
            <a:noFill/>
          </a:ln>
          <a:effectLst>
            <a:outerShdw blurRad="285750" dist="190500" dir="2760000" algn="bl" rotWithShape="0">
              <a:schemeClr val="dk1">
                <a:alpha val="35000"/>
              </a:scheme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76200" y="1225680"/>
            <a:ext cx="45763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Contract between .equals() method and </a:t>
            </a:r>
            <a:r>
              <a:rPr lang="en-US" sz="4000" b="1" dirty="0" err="1">
                <a:solidFill>
                  <a:srgbClr val="FFC000"/>
                </a:solidFill>
              </a:rPr>
              <a:t>hashCode</a:t>
            </a:r>
            <a:r>
              <a:rPr lang="en-US" sz="4000" b="1" dirty="0">
                <a:solidFill>
                  <a:srgbClr val="FFC000"/>
                </a:solidFill>
              </a:rPr>
              <a:t>() method:</a:t>
            </a:r>
            <a:endParaRPr lang="en-US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75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71331" y="0"/>
            <a:ext cx="4572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If 2 objects are equal by .equals() method compulsory their </a:t>
            </a:r>
            <a:r>
              <a:rPr lang="en-US" b="1" dirty="0" err="1">
                <a:solidFill>
                  <a:schemeClr val="bg1"/>
                </a:solidFill>
              </a:rPr>
              <a:t>hashcodes</a:t>
            </a:r>
            <a:r>
              <a:rPr lang="en-US" b="1" dirty="0">
                <a:solidFill>
                  <a:schemeClr val="bg1"/>
                </a:solidFill>
              </a:rPr>
              <a:t> must be</a:t>
            </a:r>
          </a:p>
          <a:p>
            <a:r>
              <a:rPr lang="en-US" b="1" dirty="0">
                <a:solidFill>
                  <a:schemeClr val="bg1"/>
                </a:solidFill>
              </a:rPr>
              <a:t>equal (or) same. That is If </a:t>
            </a:r>
            <a:r>
              <a:rPr lang="en-US" b="1" i="1" dirty="0">
                <a:solidFill>
                  <a:schemeClr val="bg1"/>
                </a:solidFill>
              </a:rPr>
              <a:t>r1.equals(r2) </a:t>
            </a:r>
            <a:r>
              <a:rPr lang="en-US" b="1" dirty="0">
                <a:solidFill>
                  <a:schemeClr val="bg1"/>
                </a:solidFill>
              </a:rPr>
              <a:t>is true then </a:t>
            </a:r>
            <a:r>
              <a:rPr lang="en-US" b="1" i="1" dirty="0">
                <a:solidFill>
                  <a:schemeClr val="bg1"/>
                </a:solidFill>
              </a:rPr>
              <a:t>r1.hascode()==r2.hashcode( )</a:t>
            </a:r>
          </a:p>
          <a:p>
            <a:r>
              <a:rPr lang="en-US" b="1" dirty="0">
                <a:solidFill>
                  <a:schemeClr val="bg1"/>
                </a:solidFill>
              </a:rPr>
              <a:t>must be true.</a:t>
            </a:r>
          </a:p>
          <a:p>
            <a:r>
              <a:rPr lang="en-US" b="1" dirty="0">
                <a:solidFill>
                  <a:schemeClr val="bg1"/>
                </a:solidFill>
              </a:rPr>
              <a:t>2. If 2 objects are not equal by .equals() method then there are no restrictions on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hashCode</a:t>
            </a:r>
            <a:r>
              <a:rPr lang="en-US" b="1" dirty="0">
                <a:solidFill>
                  <a:schemeClr val="bg1"/>
                </a:solidFill>
              </a:rPr>
              <a:t>() methods. They may be same (or) may be different. That is If</a:t>
            </a:r>
          </a:p>
          <a:p>
            <a:r>
              <a:rPr lang="en-US" b="1" i="1" dirty="0">
                <a:solidFill>
                  <a:schemeClr val="bg1"/>
                </a:solidFill>
              </a:rPr>
              <a:t>r1.equals(r2) </a:t>
            </a:r>
            <a:r>
              <a:rPr lang="en-US" b="1" dirty="0">
                <a:solidFill>
                  <a:schemeClr val="bg1"/>
                </a:solidFill>
              </a:rPr>
              <a:t>is false then </a:t>
            </a:r>
            <a:r>
              <a:rPr lang="en-US" b="1" i="1" dirty="0">
                <a:solidFill>
                  <a:schemeClr val="bg1"/>
                </a:solidFill>
              </a:rPr>
              <a:t>r1.hashCode()==r2.hashCode() </a:t>
            </a:r>
            <a:r>
              <a:rPr lang="en-US" b="1" dirty="0">
                <a:solidFill>
                  <a:schemeClr val="bg1"/>
                </a:solidFill>
              </a:rPr>
              <a:t>may be same (or) may</a:t>
            </a:r>
          </a:p>
          <a:p>
            <a:r>
              <a:rPr lang="en-US" b="1" dirty="0">
                <a:solidFill>
                  <a:schemeClr val="bg1"/>
                </a:solidFill>
              </a:rPr>
              <a:t>be different.</a:t>
            </a:r>
          </a:p>
          <a:p>
            <a:r>
              <a:rPr lang="en-US" b="1" dirty="0">
                <a:solidFill>
                  <a:schemeClr val="bg1"/>
                </a:solidFill>
              </a:rPr>
              <a:t>3. If </a:t>
            </a:r>
            <a:r>
              <a:rPr lang="en-US" b="1" dirty="0" err="1">
                <a:solidFill>
                  <a:schemeClr val="bg1"/>
                </a:solidFill>
              </a:rPr>
              <a:t>hashcodes</a:t>
            </a:r>
            <a:r>
              <a:rPr lang="en-US" b="1" dirty="0">
                <a:solidFill>
                  <a:schemeClr val="bg1"/>
                </a:solidFill>
              </a:rPr>
              <a:t> of 2 objects are equal we can't conclude anything about .equals()</a:t>
            </a:r>
          </a:p>
          <a:p>
            <a:r>
              <a:rPr lang="en-US" b="1" dirty="0">
                <a:solidFill>
                  <a:schemeClr val="bg1"/>
                </a:solidFill>
              </a:rPr>
              <a:t>method it may returns true (or) false. That is If </a:t>
            </a:r>
            <a:r>
              <a:rPr lang="en-US" b="1" i="1" dirty="0">
                <a:solidFill>
                  <a:schemeClr val="bg1"/>
                </a:solidFill>
              </a:rPr>
              <a:t>r1.hashCode()==r2.hashCode() </a:t>
            </a:r>
            <a:r>
              <a:rPr lang="en-US" b="1" dirty="0">
                <a:solidFill>
                  <a:schemeClr val="bg1"/>
                </a:solidFill>
              </a:rPr>
              <a:t>is</a:t>
            </a:r>
          </a:p>
          <a:p>
            <a:r>
              <a:rPr lang="en-US" b="1" dirty="0">
                <a:solidFill>
                  <a:schemeClr val="bg1"/>
                </a:solidFill>
              </a:rPr>
              <a:t>true then </a:t>
            </a:r>
            <a:r>
              <a:rPr lang="en-US" b="1" i="1" dirty="0">
                <a:solidFill>
                  <a:schemeClr val="bg1"/>
                </a:solidFill>
              </a:rPr>
              <a:t>r1.equals(r2) </a:t>
            </a:r>
            <a:r>
              <a:rPr lang="en-US" b="1" dirty="0">
                <a:solidFill>
                  <a:schemeClr val="bg1"/>
                </a:solidFill>
              </a:rPr>
              <a:t>method may returns true (or) false.</a:t>
            </a:r>
          </a:p>
          <a:p>
            <a:r>
              <a:rPr lang="en-US" b="1" dirty="0">
                <a:solidFill>
                  <a:schemeClr val="bg1"/>
                </a:solidFill>
              </a:rPr>
              <a:t>4. If </a:t>
            </a:r>
            <a:r>
              <a:rPr lang="en-US" b="1" dirty="0" err="1">
                <a:solidFill>
                  <a:schemeClr val="bg1"/>
                </a:solidFill>
              </a:rPr>
              <a:t>hashcodes</a:t>
            </a:r>
            <a:r>
              <a:rPr lang="en-US" b="1" dirty="0">
                <a:solidFill>
                  <a:schemeClr val="bg1"/>
                </a:solidFill>
              </a:rPr>
              <a:t> of 2 objects are not equal then these objects are always not equal by</a:t>
            </a:r>
          </a:p>
          <a:p>
            <a:r>
              <a:rPr lang="en-US" b="1" dirty="0">
                <a:solidFill>
                  <a:schemeClr val="bg1"/>
                </a:solidFill>
              </a:rPr>
              <a:t>.equals() method also. That is If </a:t>
            </a:r>
            <a:r>
              <a:rPr lang="en-US" b="1" i="1" dirty="0">
                <a:solidFill>
                  <a:schemeClr val="bg1"/>
                </a:solidFill>
              </a:rPr>
              <a:t>r1.hashCode()==r2.hashCode() </a:t>
            </a:r>
            <a:r>
              <a:rPr lang="en-US" b="1" dirty="0">
                <a:solidFill>
                  <a:schemeClr val="bg1"/>
                </a:solidFill>
              </a:rPr>
              <a:t>is false then</a:t>
            </a:r>
          </a:p>
          <a:p>
            <a:r>
              <a:rPr lang="en-US" b="1" i="1" dirty="0">
                <a:solidFill>
                  <a:schemeClr val="bg1"/>
                </a:solidFill>
              </a:rPr>
              <a:t>r1.equals(r2) </a:t>
            </a:r>
            <a:r>
              <a:rPr lang="en-US" b="1" dirty="0">
                <a:solidFill>
                  <a:schemeClr val="bg1"/>
                </a:solidFill>
              </a:rPr>
              <a:t>is always false.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74116" y="479030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57150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 maintain the above contract between .equals() and </a:t>
            </a:r>
            <a:r>
              <a:rPr lang="en-US" b="1" dirty="0" err="1">
                <a:solidFill>
                  <a:schemeClr val="bg1"/>
                </a:solidFill>
              </a:rPr>
              <a:t>hashCode</a:t>
            </a:r>
            <a:r>
              <a:rPr lang="en-US" b="1" dirty="0">
                <a:solidFill>
                  <a:schemeClr val="bg1"/>
                </a:solidFill>
              </a:rPr>
              <a:t>() methods whenever</a:t>
            </a:r>
          </a:p>
          <a:p>
            <a:r>
              <a:rPr lang="en-US" b="1" dirty="0">
                <a:solidFill>
                  <a:schemeClr val="bg1"/>
                </a:solidFill>
              </a:rPr>
              <a:t>we are overriding .equals() method compulsory we should override </a:t>
            </a:r>
            <a:r>
              <a:rPr lang="en-US" b="1" dirty="0" err="1">
                <a:solidFill>
                  <a:schemeClr val="bg1"/>
                </a:solidFill>
              </a:rPr>
              <a:t>hashCode</a:t>
            </a:r>
            <a:r>
              <a:rPr lang="en-US" b="1" dirty="0">
                <a:solidFill>
                  <a:schemeClr val="bg1"/>
                </a:solidFill>
              </a:rPr>
              <a:t>() method.</a:t>
            </a:r>
          </a:p>
          <a:p>
            <a:r>
              <a:rPr lang="en-US" b="1" dirty="0">
                <a:solidFill>
                  <a:schemeClr val="bg1"/>
                </a:solidFill>
              </a:rPr>
              <a:t>Violation leads to no compile time error and runtime error but it is not good</a:t>
            </a:r>
          </a:p>
          <a:p>
            <a:r>
              <a:rPr lang="en-US" b="1" dirty="0">
                <a:solidFill>
                  <a:schemeClr val="bg1"/>
                </a:solidFill>
              </a:rPr>
              <a:t>programming practice.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733550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 :</a:t>
            </a:r>
          </a:p>
          <a:p>
            <a:r>
              <a:rPr lang="en-US" b="1" dirty="0">
                <a:solidFill>
                  <a:schemeClr val="bg1"/>
                </a:solidFill>
              </a:rPr>
              <a:t>Consider the following person class.</a:t>
            </a:r>
          </a:p>
          <a:p>
            <a:r>
              <a:rPr lang="en-US" b="1" dirty="0">
                <a:solidFill>
                  <a:schemeClr val="bg1"/>
                </a:solidFill>
              </a:rPr>
              <a:t>Program: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Person {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name;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age;</a:t>
            </a:r>
          </a:p>
          <a:p>
            <a:r>
              <a:rPr lang="en-US" b="1" dirty="0">
                <a:solidFill>
                  <a:schemeClr val="bg1"/>
                </a:solidFill>
              </a:rPr>
              <a:t>Person(String </a:t>
            </a:r>
            <a:r>
              <a:rPr lang="en-US" b="1" dirty="0" err="1">
                <a:solidFill>
                  <a:schemeClr val="bg1"/>
                </a:solidFill>
              </a:rPr>
              <a:t>name,int</a:t>
            </a:r>
            <a:r>
              <a:rPr lang="en-US" b="1" dirty="0">
                <a:solidFill>
                  <a:schemeClr val="bg1"/>
                </a:solidFill>
              </a:rPr>
              <a:t> age) {</a:t>
            </a:r>
          </a:p>
          <a:p>
            <a:r>
              <a:rPr lang="en-US" b="1" dirty="0">
                <a:solidFill>
                  <a:schemeClr val="bg1"/>
                </a:solidFill>
              </a:rPr>
              <a:t>this.name=name;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this.age</a:t>
            </a:r>
            <a:r>
              <a:rPr lang="en-US" b="1" dirty="0">
                <a:solidFill>
                  <a:schemeClr val="bg1"/>
                </a:solidFill>
              </a:rPr>
              <a:t>=age;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boolean</a:t>
            </a:r>
            <a:r>
              <a:rPr lang="en-US" b="1" dirty="0">
                <a:solidFill>
                  <a:schemeClr val="bg1"/>
                </a:solidFill>
              </a:rPr>
              <a:t> equals(Object o) {</a:t>
            </a:r>
          </a:p>
          <a:p>
            <a:r>
              <a:rPr lang="en-US" b="1" dirty="0">
                <a:solidFill>
                  <a:schemeClr val="bg1"/>
                </a:solidFill>
              </a:rPr>
              <a:t>if(this==o)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 true;</a:t>
            </a:r>
          </a:p>
          <a:p>
            <a:r>
              <a:rPr lang="en-US" b="1" dirty="0">
                <a:solidFill>
                  <a:schemeClr val="bg1"/>
                </a:solidFill>
              </a:rPr>
              <a:t>if(o </a:t>
            </a:r>
            <a:r>
              <a:rPr lang="en-US" b="1" dirty="0" err="1">
                <a:solidFill>
                  <a:schemeClr val="bg1"/>
                </a:solidFill>
              </a:rPr>
              <a:t>instanceof</a:t>
            </a:r>
            <a:r>
              <a:rPr lang="en-US" b="1" dirty="0">
                <a:solidFill>
                  <a:schemeClr val="bg1"/>
                </a:solidFill>
              </a:rPr>
              <a:t> Person) {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05200" y="1604070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Person p2=(Person)o;</a:t>
            </a:r>
          </a:p>
          <a:p>
            <a:r>
              <a:rPr lang="en-US" b="1" dirty="0">
                <a:solidFill>
                  <a:schemeClr val="bg1"/>
                </a:solidFill>
              </a:rPr>
              <a:t>if(</a:t>
            </a:r>
            <a:r>
              <a:rPr lang="en-US" b="1" dirty="0" err="1">
                <a:solidFill>
                  <a:schemeClr val="bg1"/>
                </a:solidFill>
              </a:rPr>
              <a:t>name.equals</a:t>
            </a:r>
            <a:r>
              <a:rPr lang="en-US" b="1" dirty="0">
                <a:solidFill>
                  <a:schemeClr val="bg1"/>
                </a:solidFill>
              </a:rPr>
              <a:t>(p2.name) &amp;&amp; age==p2.age)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 true;</a:t>
            </a:r>
          </a:p>
          <a:p>
            <a:r>
              <a:rPr lang="en-US" b="1" dirty="0">
                <a:solidFill>
                  <a:schemeClr val="bg1"/>
                </a:solidFill>
              </a:rPr>
              <a:t>else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 false;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 false;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){</a:t>
            </a:r>
          </a:p>
          <a:p>
            <a:r>
              <a:rPr lang="en-US" b="1" dirty="0">
                <a:solidFill>
                  <a:schemeClr val="bg1"/>
                </a:solidFill>
              </a:rPr>
              <a:t>Person p1=new Person("vijayabhaskar",101);</a:t>
            </a:r>
          </a:p>
          <a:p>
            <a:r>
              <a:rPr lang="en-US" b="1" dirty="0">
                <a:solidFill>
                  <a:schemeClr val="bg1"/>
                </a:solidFill>
              </a:rPr>
              <a:t>Person p2=new Person("vijayabhaskar",101);</a:t>
            </a:r>
          </a:p>
          <a:p>
            <a:r>
              <a:rPr lang="en-US" b="1" dirty="0">
                <a:solidFill>
                  <a:schemeClr val="bg1"/>
                </a:solidFill>
              </a:rPr>
              <a:t>Integer i=new Integer(102);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(p1.equals(p2));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(p1.equals(i));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86800" y="478155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610600" y="470535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4400" y="133350"/>
            <a:ext cx="82907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b="1" dirty="0">
                <a:solidFill>
                  <a:schemeClr val="bg1"/>
                </a:solidFill>
              </a:rPr>
              <a:t>True</a:t>
            </a:r>
          </a:p>
          <a:p>
            <a:r>
              <a:rPr lang="en-US" b="1" dirty="0">
                <a:solidFill>
                  <a:schemeClr val="bg1"/>
                </a:solidFill>
              </a:rPr>
              <a:t>False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2845" y="91481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Which of the following is appropriate way of overriding </a:t>
            </a:r>
            <a:r>
              <a:rPr lang="en-US" b="1" dirty="0" err="1">
                <a:solidFill>
                  <a:schemeClr val="bg1"/>
                </a:solidFill>
              </a:rPr>
              <a:t>hashCode</a:t>
            </a:r>
            <a:r>
              <a:rPr lang="en-US" b="1" dirty="0">
                <a:solidFill>
                  <a:schemeClr val="bg1"/>
                </a:solidFill>
              </a:rPr>
              <a:t>() method?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59" y="1581150"/>
            <a:ext cx="5332445" cy="2130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20181" y="3905131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Based on whatever the parameters we override ".equals() method" we should use same</a:t>
            </a:r>
          </a:p>
          <a:p>
            <a:r>
              <a:rPr lang="en-US" b="1" dirty="0">
                <a:solidFill>
                  <a:schemeClr val="bg1"/>
                </a:solidFill>
              </a:rPr>
              <a:t>parameters while overriding </a:t>
            </a:r>
            <a:r>
              <a:rPr lang="en-US" b="1" dirty="0" err="1">
                <a:solidFill>
                  <a:schemeClr val="bg1"/>
                </a:solidFill>
              </a:rPr>
              <a:t>hashCode</a:t>
            </a:r>
            <a:r>
              <a:rPr lang="en-US" b="1" dirty="0">
                <a:solidFill>
                  <a:schemeClr val="bg1"/>
                </a:solidFill>
              </a:rPr>
              <a:t>() method also.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3335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Note: in all wrapper classes, in string class, in all collection classes .equals() method is</a:t>
            </a:r>
          </a:p>
          <a:p>
            <a:r>
              <a:rPr lang="en-US" b="1" dirty="0">
                <a:solidFill>
                  <a:schemeClr val="bg1"/>
                </a:solidFill>
              </a:rPr>
              <a:t>overridden for content comparison in our classes also it is highly recommended to</a:t>
            </a:r>
          </a:p>
          <a:p>
            <a:r>
              <a:rPr lang="en-US" b="1" dirty="0">
                <a:solidFill>
                  <a:schemeClr val="bg1"/>
                </a:solidFill>
              </a:rPr>
              <a:t>override .equals() method.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322" y="1411255"/>
            <a:ext cx="2855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Which of the following is valid?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314" y="1749745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If hash Codes of 2 objects are not equal then .equals() method always return</a:t>
            </a:r>
          </a:p>
          <a:p>
            <a:r>
              <a:rPr lang="en-US" b="1" dirty="0">
                <a:solidFill>
                  <a:schemeClr val="bg1"/>
                </a:solidFill>
              </a:rPr>
              <a:t>false.(valid)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Example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class Test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i;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Test(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i) {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this.i</a:t>
            </a:r>
            <a:r>
              <a:rPr lang="en-US" b="1" dirty="0" smtClean="0">
                <a:solidFill>
                  <a:schemeClr val="bg1"/>
                </a:solidFill>
              </a:rPr>
              <a:t>=i</a:t>
            </a:r>
            <a:r>
              <a:rPr lang="en-US" b="1" dirty="0">
                <a:solidFill>
                  <a:schemeClr val="bg1"/>
                </a:solidFill>
              </a:rPr>
              <a:t>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hashCode</a:t>
            </a:r>
            <a:r>
              <a:rPr lang="en-US" b="1" dirty="0">
                <a:solidFill>
                  <a:schemeClr val="bg1"/>
                </a:solidFill>
              </a:rPr>
              <a:t>()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return </a:t>
            </a:r>
            <a:r>
              <a:rPr lang="en-US" b="1" dirty="0">
                <a:solidFill>
                  <a:schemeClr val="bg1"/>
                </a:solidFill>
              </a:rPr>
              <a:t>i;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public String </a:t>
            </a:r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() </a:t>
            </a:r>
            <a:r>
              <a:rPr lang="en-US" b="1" dirty="0" smtClean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9600" y="1600615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return i+"";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Test t1=new Test(10);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Test </a:t>
            </a:r>
            <a:r>
              <a:rPr lang="en-US" b="1" dirty="0">
                <a:solidFill>
                  <a:schemeClr val="bg1"/>
                </a:solidFill>
              </a:rPr>
              <a:t>t2=new Test(20);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(t1.hashCode</a:t>
            </a:r>
            <a:r>
              <a:rPr lang="en-US" b="1" dirty="0">
                <a:solidFill>
                  <a:schemeClr val="bg1"/>
                </a:solidFill>
              </a:rPr>
              <a:t>());//10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(t2.hashCode());//20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(t1.hashCode()==t2.hashCode());//false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(t1.equals(t2</a:t>
            </a:r>
            <a:r>
              <a:rPr lang="en-US" b="1" dirty="0">
                <a:solidFill>
                  <a:schemeClr val="bg1"/>
                </a:solidFill>
              </a:rPr>
              <a:t>));//false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34400" y="477071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83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ctrTitle"/>
          </p:nvPr>
        </p:nvSpPr>
        <p:spPr>
          <a:xfrm>
            <a:off x="749500" y="1761875"/>
            <a:ext cx="4350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b="1" dirty="0"/>
              <a:t>Introduction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0"/>
            <a:ext cx="4191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If 2 objects are equal by == operator then their hash codes must be same.(valid)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class Test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i;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Test(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i)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this.i</a:t>
            </a:r>
            <a:r>
              <a:rPr lang="en-US" b="1" dirty="0">
                <a:solidFill>
                  <a:schemeClr val="bg1"/>
                </a:solidFill>
              </a:rPr>
              <a:t>=i;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hashCode</a:t>
            </a:r>
            <a:r>
              <a:rPr lang="en-US" b="1" dirty="0">
                <a:solidFill>
                  <a:schemeClr val="bg1"/>
                </a:solidFill>
              </a:rPr>
              <a:t>()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return i</a:t>
            </a:r>
            <a:r>
              <a:rPr lang="en-US" b="1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public </a:t>
            </a:r>
            <a:r>
              <a:rPr lang="en-US" b="1" dirty="0">
                <a:solidFill>
                  <a:schemeClr val="bg1"/>
                </a:solidFill>
              </a:rPr>
              <a:t>String </a:t>
            </a:r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()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return </a:t>
            </a:r>
            <a:r>
              <a:rPr lang="en-US" b="1" dirty="0">
                <a:solidFill>
                  <a:schemeClr val="bg1"/>
                </a:solidFill>
              </a:rPr>
              <a:t>i+"";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Test t1=new Test(10);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Test </a:t>
            </a:r>
            <a:r>
              <a:rPr lang="en-US" b="1" dirty="0">
                <a:solidFill>
                  <a:schemeClr val="bg1"/>
                </a:solidFill>
              </a:rPr>
              <a:t>t2=t1;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(t1.hashCode</a:t>
            </a:r>
            <a:r>
              <a:rPr lang="en-US" b="1" dirty="0">
                <a:solidFill>
                  <a:schemeClr val="bg1"/>
                </a:solidFill>
              </a:rPr>
              <a:t>());//10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(t2.hashCode());//10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(t1</a:t>
            </a:r>
            <a:r>
              <a:rPr lang="en-US" b="1" dirty="0">
                <a:solidFill>
                  <a:schemeClr val="bg1"/>
                </a:solidFill>
              </a:rPr>
              <a:t>==t2);//</a:t>
            </a:r>
            <a:r>
              <a:rPr lang="en-US" b="1" dirty="0" smtClean="0">
                <a:solidFill>
                  <a:schemeClr val="bg1"/>
                </a:solidFill>
              </a:rPr>
              <a:t>true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768338" y="4827626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13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05400" y="0"/>
            <a:ext cx="4876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If == operator returns false then their hash codes(may be same (or) may be</a:t>
            </a:r>
          </a:p>
          <a:p>
            <a:r>
              <a:rPr lang="en-US" b="1" dirty="0">
                <a:solidFill>
                  <a:schemeClr val="bg1"/>
                </a:solidFill>
              </a:rPr>
              <a:t>different) must be different.(invalid)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00600" y="646331"/>
            <a:ext cx="4572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class Test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i;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Test(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i) {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this.i</a:t>
            </a:r>
            <a:r>
              <a:rPr lang="en-US" b="1" dirty="0" smtClean="0">
                <a:solidFill>
                  <a:schemeClr val="bg1"/>
                </a:solidFill>
              </a:rPr>
              <a:t>=i</a:t>
            </a:r>
            <a:r>
              <a:rPr lang="en-US" b="1" dirty="0">
                <a:solidFill>
                  <a:schemeClr val="bg1"/>
                </a:solidFill>
              </a:rPr>
              <a:t>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hashCode</a:t>
            </a:r>
            <a:r>
              <a:rPr lang="en-US" b="1" dirty="0">
                <a:solidFill>
                  <a:schemeClr val="bg1"/>
                </a:solidFill>
              </a:rPr>
              <a:t>()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return </a:t>
            </a:r>
            <a:r>
              <a:rPr lang="en-US" b="1" dirty="0">
                <a:solidFill>
                  <a:schemeClr val="bg1"/>
                </a:solidFill>
              </a:rPr>
              <a:t>i;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public </a:t>
            </a:r>
            <a:r>
              <a:rPr lang="en-US" b="1" dirty="0">
                <a:solidFill>
                  <a:schemeClr val="bg1"/>
                </a:solidFill>
              </a:rPr>
              <a:t>String </a:t>
            </a:r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()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return </a:t>
            </a:r>
            <a:r>
              <a:rPr lang="en-US" b="1" dirty="0">
                <a:solidFill>
                  <a:schemeClr val="bg1"/>
                </a:solidFill>
              </a:rPr>
              <a:t>i+"";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Test </a:t>
            </a:r>
            <a:r>
              <a:rPr lang="en-US" b="1" dirty="0">
                <a:solidFill>
                  <a:schemeClr val="bg1"/>
                </a:solidFill>
              </a:rPr>
              <a:t>t1=new Test(10);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Test </a:t>
            </a:r>
            <a:r>
              <a:rPr lang="en-US" b="1" dirty="0">
                <a:solidFill>
                  <a:schemeClr val="bg1"/>
                </a:solidFill>
              </a:rPr>
              <a:t>t2=new Test(10);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(t1.hashCode</a:t>
            </a:r>
            <a:r>
              <a:rPr lang="en-US" b="1" dirty="0">
                <a:solidFill>
                  <a:schemeClr val="bg1"/>
                </a:solidFill>
              </a:rPr>
              <a:t>());//10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(t2.hashCode</a:t>
            </a:r>
            <a:r>
              <a:rPr lang="en-US" b="1" dirty="0">
                <a:solidFill>
                  <a:schemeClr val="bg1"/>
                </a:solidFill>
              </a:rPr>
              <a:t>());//10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(t1==t2);//false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15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 b="1" dirty="0"/>
              <a:t>14</a:t>
            </a:r>
            <a:endParaRPr lang="en" dirty="0"/>
          </a:p>
        </p:txBody>
      </p:sp>
      <p:sp>
        <p:nvSpPr>
          <p:cNvPr id="3" name="Rectangle 2"/>
          <p:cNvSpPr/>
          <p:nvPr/>
        </p:nvSpPr>
        <p:spPr>
          <a:xfrm>
            <a:off x="533400" y="183308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If </a:t>
            </a:r>
            <a:r>
              <a:rPr lang="en-US" b="1" dirty="0" err="1">
                <a:solidFill>
                  <a:schemeClr val="bg1"/>
                </a:solidFill>
              </a:rPr>
              <a:t>hashcodes</a:t>
            </a:r>
            <a:r>
              <a:rPr lang="en-US" b="1" dirty="0">
                <a:solidFill>
                  <a:schemeClr val="bg1"/>
                </a:solidFill>
              </a:rPr>
              <a:t> of 2 objects are equal then these objects are always equal by ==</a:t>
            </a:r>
          </a:p>
          <a:p>
            <a:r>
              <a:rPr lang="en-US" b="1" dirty="0">
                <a:solidFill>
                  <a:schemeClr val="bg1"/>
                </a:solidFill>
              </a:rPr>
              <a:t>operator also.(invalid)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ctrTitle" idx="4294967295"/>
          </p:nvPr>
        </p:nvSpPr>
        <p:spPr>
          <a:xfrm>
            <a:off x="430294" y="1679588"/>
            <a:ext cx="4448914" cy="169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4800" b="1" dirty="0"/>
              <a:t>Clone () method:</a:t>
            </a:r>
            <a:endParaRPr sz="4800" dirty="0"/>
          </a:p>
        </p:txBody>
      </p:sp>
      <p:sp>
        <p:nvSpPr>
          <p:cNvPr id="147" name="Google Shape;147;p19"/>
          <p:cNvSpPr/>
          <p:nvPr/>
        </p:nvSpPr>
        <p:spPr>
          <a:xfrm>
            <a:off x="6494491" y="3662706"/>
            <a:ext cx="328208" cy="31338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19"/>
          <p:cNvGrpSpPr/>
          <p:nvPr/>
        </p:nvGrpSpPr>
        <p:grpSpPr>
          <a:xfrm>
            <a:off x="6087000" y="1902811"/>
            <a:ext cx="1406159" cy="1406531"/>
            <a:chOff x="6654650" y="3665275"/>
            <a:chExt cx="409100" cy="409125"/>
          </a:xfrm>
        </p:grpSpPr>
        <p:sp>
          <p:nvSpPr>
            <p:cNvPr id="149" name="Google Shape;14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19"/>
          <p:cNvGrpSpPr/>
          <p:nvPr/>
        </p:nvGrpSpPr>
        <p:grpSpPr>
          <a:xfrm rot="1056918">
            <a:off x="4731685" y="3008607"/>
            <a:ext cx="929009" cy="929132"/>
            <a:chOff x="570875" y="4322250"/>
            <a:chExt cx="443300" cy="443325"/>
          </a:xfrm>
        </p:grpSpPr>
        <p:sp>
          <p:nvSpPr>
            <p:cNvPr id="152" name="Google Shape;15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9"/>
          <p:cNvSpPr/>
          <p:nvPr/>
        </p:nvSpPr>
        <p:spPr>
          <a:xfrm rot="2466725">
            <a:off x="4836185" y="2175386"/>
            <a:ext cx="456024" cy="43542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9"/>
          <p:cNvSpPr/>
          <p:nvPr/>
        </p:nvSpPr>
        <p:spPr>
          <a:xfrm rot="-1609335">
            <a:off x="5503104" y="2449369"/>
            <a:ext cx="328153" cy="31333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9"/>
          <p:cNvSpPr/>
          <p:nvPr/>
        </p:nvSpPr>
        <p:spPr>
          <a:xfrm rot="2926353">
            <a:off x="7492949" y="2697599"/>
            <a:ext cx="245755" cy="23465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9"/>
          <p:cNvSpPr/>
          <p:nvPr/>
        </p:nvSpPr>
        <p:spPr>
          <a:xfrm rot="-1609413">
            <a:off x="6470219" y="1125535"/>
            <a:ext cx="221416" cy="21141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1" name="Google Shape;161;p19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162" name="Google Shape;162;p1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40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 b="1" dirty="0"/>
              <a:t>14</a:t>
            </a:r>
            <a:endParaRPr lang="en" dirty="0"/>
          </a:p>
        </p:txBody>
      </p:sp>
      <p:sp>
        <p:nvSpPr>
          <p:cNvPr id="3" name="Rectangle 2"/>
          <p:cNvSpPr/>
          <p:nvPr/>
        </p:nvSpPr>
        <p:spPr>
          <a:xfrm>
            <a:off x="304800" y="895350"/>
            <a:ext cx="42672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The </a:t>
            </a:r>
            <a:r>
              <a:rPr lang="en-US" b="1" dirty="0">
                <a:solidFill>
                  <a:schemeClr val="bg1"/>
                </a:solidFill>
              </a:rPr>
              <a:t>process of creating exactly duplicate object is called </a:t>
            </a:r>
            <a:r>
              <a:rPr lang="en-US" b="1" dirty="0" smtClean="0">
                <a:solidFill>
                  <a:schemeClr val="bg1"/>
                </a:solidFill>
              </a:rPr>
              <a:t>cloning.</a:t>
            </a:r>
          </a:p>
          <a:p>
            <a:pPr marL="342900" indent="-342900">
              <a:buAutoNum type="arabicPeriod"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The main objective of cloning is to maintain backup purposes.(i.e., if something</a:t>
            </a:r>
          </a:p>
          <a:p>
            <a:r>
              <a:rPr lang="en-US" b="1" dirty="0">
                <a:solidFill>
                  <a:schemeClr val="bg1"/>
                </a:solidFill>
              </a:rPr>
              <a:t>goes wrong we can recover the situation by using backup copy</a:t>
            </a:r>
            <a:r>
              <a:rPr lang="en-US" b="1" dirty="0" smtClean="0">
                <a:solidFill>
                  <a:schemeClr val="bg1"/>
                </a:solidFill>
              </a:rPr>
              <a:t>.)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We can perform cloning by using clone() method of Object class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            protected </a:t>
            </a:r>
            <a:r>
              <a:rPr lang="en-US" b="1" dirty="0">
                <a:solidFill>
                  <a:schemeClr val="bg1"/>
                </a:solidFill>
              </a:rPr>
              <a:t>native object clone() throws </a:t>
            </a:r>
            <a:r>
              <a:rPr lang="en-US" b="1" dirty="0" err="1">
                <a:solidFill>
                  <a:schemeClr val="bg1"/>
                </a:solidFill>
              </a:rPr>
              <a:t>CloneNotSupportedException</a:t>
            </a:r>
            <a:r>
              <a:rPr lang="en-US" b="1" dirty="0">
                <a:solidFill>
                  <a:schemeClr val="bg1"/>
                </a:solidFill>
              </a:rPr>
              <a:t>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4347" y="386715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Test implements </a:t>
            </a:r>
            <a:r>
              <a:rPr lang="en-US" b="1" dirty="0" err="1">
                <a:solidFill>
                  <a:schemeClr val="bg1"/>
                </a:solidFill>
              </a:rPr>
              <a:t>Cloneable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i=10;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j=20;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39343" y="514350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)throws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CloneNotSupportedException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Test t1=new Test();</a:t>
            </a:r>
          </a:p>
          <a:p>
            <a:r>
              <a:rPr lang="en-US" b="1" dirty="0">
                <a:solidFill>
                  <a:schemeClr val="bg1"/>
                </a:solidFill>
              </a:rPr>
              <a:t>Test t2=(Test)t1.clone();</a:t>
            </a:r>
          </a:p>
          <a:p>
            <a:r>
              <a:rPr lang="en-US" b="1" dirty="0">
                <a:solidFill>
                  <a:schemeClr val="bg1"/>
                </a:solidFill>
              </a:rPr>
              <a:t>t2.i=888;</a:t>
            </a:r>
          </a:p>
          <a:p>
            <a:r>
              <a:rPr lang="en-US" b="1" dirty="0">
                <a:solidFill>
                  <a:schemeClr val="bg1"/>
                </a:solidFill>
              </a:rPr>
              <a:t>t2.j=999;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(t1.i+"---------------"+t1.j);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(t2.i+"---------------"+t2.j);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</a:rPr>
              <a:t>10---------------20</a:t>
            </a:r>
          </a:p>
          <a:p>
            <a:r>
              <a:rPr lang="en-US" b="1" dirty="0">
                <a:solidFill>
                  <a:schemeClr val="bg1"/>
                </a:solidFill>
              </a:rPr>
              <a:t>888---------------999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16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 b="1" dirty="0"/>
              <a:t>15</a:t>
            </a:r>
            <a:endParaRPr lang="e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38150"/>
            <a:ext cx="480060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67408" y="1962150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 can perform cloning only for </a:t>
            </a:r>
            <a:r>
              <a:rPr lang="en-US" b="1" dirty="0" err="1">
                <a:solidFill>
                  <a:schemeClr val="bg1"/>
                </a:solidFill>
              </a:rPr>
              <a:t>Cloneable</a:t>
            </a:r>
            <a:r>
              <a:rPr lang="en-US" b="1" dirty="0">
                <a:solidFill>
                  <a:schemeClr val="bg1"/>
                </a:solidFill>
              </a:rPr>
              <a:t> objects.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An object is said to be </a:t>
            </a:r>
            <a:r>
              <a:rPr lang="en-US" b="1" dirty="0" err="1">
                <a:solidFill>
                  <a:schemeClr val="bg1"/>
                </a:solidFill>
              </a:rPr>
              <a:t>Cloneable</a:t>
            </a:r>
            <a:r>
              <a:rPr lang="en-US" b="1" dirty="0">
                <a:solidFill>
                  <a:schemeClr val="bg1"/>
                </a:solidFill>
              </a:rPr>
              <a:t> if and only if the corresponding class</a:t>
            </a:r>
          </a:p>
          <a:p>
            <a:r>
              <a:rPr lang="en-US" b="1" dirty="0">
                <a:solidFill>
                  <a:schemeClr val="bg1"/>
                </a:solidFill>
              </a:rPr>
              <a:t>implements </a:t>
            </a:r>
            <a:r>
              <a:rPr lang="en-US" b="1" dirty="0" err="1">
                <a:solidFill>
                  <a:schemeClr val="bg1"/>
                </a:solidFill>
              </a:rPr>
              <a:t>Cloneable</a:t>
            </a:r>
            <a:r>
              <a:rPr lang="en-US" b="1" dirty="0">
                <a:solidFill>
                  <a:schemeClr val="bg1"/>
                </a:solidFill>
              </a:rPr>
              <a:t> interface.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 err="1">
                <a:solidFill>
                  <a:schemeClr val="bg1"/>
                </a:solidFill>
              </a:rPr>
              <a:t>Cloneable</a:t>
            </a:r>
            <a:r>
              <a:rPr lang="en-US" b="1" dirty="0">
                <a:solidFill>
                  <a:schemeClr val="bg1"/>
                </a:solidFill>
              </a:rPr>
              <a:t> interface present in </a:t>
            </a:r>
            <a:r>
              <a:rPr lang="en-US" b="1" dirty="0" err="1">
                <a:solidFill>
                  <a:schemeClr val="bg1"/>
                </a:solidFill>
              </a:rPr>
              <a:t>java.lang</a:t>
            </a:r>
            <a:r>
              <a:rPr lang="en-US" b="1" dirty="0">
                <a:solidFill>
                  <a:schemeClr val="bg1"/>
                </a:solidFill>
              </a:rPr>
              <a:t> package and does not contain any</a:t>
            </a:r>
          </a:p>
          <a:p>
            <a:r>
              <a:rPr lang="en-US" b="1" dirty="0">
                <a:solidFill>
                  <a:schemeClr val="bg1"/>
                </a:solidFill>
              </a:rPr>
              <a:t>methods. It is a marker interface where the required ability will be provided</a:t>
            </a:r>
          </a:p>
          <a:p>
            <a:r>
              <a:rPr lang="en-US" b="1" dirty="0">
                <a:solidFill>
                  <a:schemeClr val="bg1"/>
                </a:solidFill>
              </a:rPr>
              <a:t>automatically by the JVM.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If we are trying to perform cloning or non-</a:t>
            </a:r>
            <a:r>
              <a:rPr lang="en-US" b="1" dirty="0" err="1">
                <a:solidFill>
                  <a:schemeClr val="bg1"/>
                </a:solidFill>
              </a:rPr>
              <a:t>clonable</a:t>
            </a:r>
            <a:r>
              <a:rPr lang="en-US" b="1" dirty="0">
                <a:solidFill>
                  <a:schemeClr val="bg1"/>
                </a:solidFill>
              </a:rPr>
              <a:t> objects then we will get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RuntimeException</a:t>
            </a:r>
            <a:r>
              <a:rPr lang="en-US" b="1" dirty="0">
                <a:solidFill>
                  <a:schemeClr val="bg1"/>
                </a:solidFill>
              </a:rPr>
              <a:t> saying </a:t>
            </a:r>
            <a:r>
              <a:rPr lang="en-US" b="1" dirty="0" err="1">
                <a:solidFill>
                  <a:schemeClr val="bg1"/>
                </a:solidFill>
              </a:rPr>
              <a:t>CloneNotSupportedException</a:t>
            </a:r>
            <a:r>
              <a:rPr lang="en-US" b="1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7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2"/>
          <p:cNvGrpSpPr/>
          <p:nvPr/>
        </p:nvGrpSpPr>
        <p:grpSpPr>
          <a:xfrm>
            <a:off x="189939" y="221075"/>
            <a:ext cx="371623" cy="309362"/>
            <a:chOff x="1244325" y="314425"/>
            <a:chExt cx="444525" cy="370050"/>
          </a:xfrm>
        </p:grpSpPr>
        <p:sp>
          <p:nvSpPr>
            <p:cNvPr id="202" name="Google Shape;202;p22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endParaRPr dirty="0"/>
          </a:p>
        </p:txBody>
      </p:sp>
      <p:pic>
        <p:nvPicPr>
          <p:cNvPr id="207" name="Google Shape;207;p22"/>
          <p:cNvPicPr preferRelativeResize="0"/>
          <p:nvPr/>
        </p:nvPicPr>
        <p:blipFill rotWithShape="1">
          <a:blip r:embed="rId3">
            <a:alphaModFix/>
          </a:blip>
          <a:srcRect l="769" t="19828" r="11733" b="17679"/>
          <a:stretch/>
        </p:blipFill>
        <p:spPr>
          <a:xfrm>
            <a:off x="5334070" y="740225"/>
            <a:ext cx="3816150" cy="3639601"/>
          </a:xfrm>
          <a:prstGeom prst="rect">
            <a:avLst/>
          </a:prstGeom>
          <a:noFill/>
          <a:ln>
            <a:noFill/>
          </a:ln>
          <a:effectLst>
            <a:outerShdw blurRad="285750" dist="190500" dir="2760000" algn="bl" rotWithShape="0">
              <a:schemeClr val="dk1">
                <a:alpha val="35000"/>
              </a:scheme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76200" y="1225680"/>
            <a:ext cx="45763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Shallow cloning </a:t>
            </a:r>
            <a:r>
              <a:rPr lang="en-US" sz="4000" b="1" dirty="0" err="1">
                <a:solidFill>
                  <a:srgbClr val="FFC000"/>
                </a:solidFill>
              </a:rPr>
              <a:t>vs</a:t>
            </a:r>
            <a:r>
              <a:rPr lang="en-US" sz="4000" b="1" dirty="0">
                <a:solidFill>
                  <a:srgbClr val="FFC000"/>
                </a:solidFill>
              </a:rPr>
              <a:t> Deep cloning</a:t>
            </a:r>
            <a:endParaRPr lang="en-US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00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 b="1" dirty="0" smtClean="0"/>
              <a:t>15</a:t>
            </a:r>
            <a:endParaRPr lang="en" dirty="0"/>
          </a:p>
        </p:txBody>
      </p:sp>
      <p:sp>
        <p:nvSpPr>
          <p:cNvPr id="3" name="Rectangle 2"/>
          <p:cNvSpPr/>
          <p:nvPr/>
        </p:nvSpPr>
        <p:spPr>
          <a:xfrm>
            <a:off x="838200" y="38040"/>
            <a:ext cx="21355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</a:rPr>
              <a:t>Shallow cloning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666750"/>
            <a:ext cx="4572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process of creating bitwise copy of an object is called Shallow Cloning .</a:t>
            </a:r>
          </a:p>
          <a:p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  </a:t>
            </a:r>
            <a:r>
              <a:rPr lang="en-US" b="1" dirty="0">
                <a:solidFill>
                  <a:schemeClr val="bg1"/>
                </a:solidFill>
              </a:rPr>
              <a:t>If the main object contain any primitive variables then exactly duplicate copies</a:t>
            </a:r>
          </a:p>
          <a:p>
            <a:r>
              <a:rPr lang="en-US" b="1" dirty="0">
                <a:solidFill>
                  <a:schemeClr val="bg1"/>
                </a:solidFill>
              </a:rPr>
              <a:t>will be created in cloned object.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If the main object contain any reference variable then the corresponding object</a:t>
            </a:r>
          </a:p>
          <a:p>
            <a:r>
              <a:rPr lang="en-US" b="1" dirty="0">
                <a:solidFill>
                  <a:schemeClr val="bg1"/>
                </a:solidFill>
              </a:rPr>
              <a:t>won't be created just reference variable will be created by pointing to old</a:t>
            </a:r>
          </a:p>
          <a:p>
            <a:r>
              <a:rPr lang="en-US" b="1" dirty="0">
                <a:solidFill>
                  <a:schemeClr val="bg1"/>
                </a:solidFill>
              </a:rPr>
              <a:t>contained object.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  By </a:t>
            </a:r>
            <a:r>
              <a:rPr lang="en-US" b="1" dirty="0">
                <a:solidFill>
                  <a:schemeClr val="bg1"/>
                </a:solidFill>
              </a:rPr>
              <a:t>using main object reference if we perform any change to the contained object</a:t>
            </a:r>
          </a:p>
          <a:p>
            <a:r>
              <a:rPr lang="en-US" b="1" dirty="0">
                <a:solidFill>
                  <a:schemeClr val="bg1"/>
                </a:solidFill>
              </a:rPr>
              <a:t>then those changes will be reflected automatically to the cloned object , by</a:t>
            </a:r>
          </a:p>
          <a:p>
            <a:r>
              <a:rPr lang="en-US" b="1" dirty="0">
                <a:solidFill>
                  <a:schemeClr val="bg1"/>
                </a:solidFill>
              </a:rPr>
              <a:t>default Object class clone( ) meant for Shallow </a:t>
            </a:r>
            <a:r>
              <a:rPr lang="en-US" b="1" dirty="0" smtClean="0">
                <a:solidFill>
                  <a:schemeClr val="bg1"/>
                </a:solidFill>
              </a:rPr>
              <a:t>Cloning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  class </a:t>
            </a:r>
            <a:r>
              <a:rPr lang="en-US" b="1" dirty="0">
                <a:solidFill>
                  <a:schemeClr val="bg1"/>
                </a:solidFill>
              </a:rPr>
              <a:t>Cat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   </a:t>
            </a:r>
            <a:r>
              <a:rPr lang="en-US" b="1" dirty="0" err="1" smtClean="0">
                <a:solidFill>
                  <a:schemeClr val="bg1"/>
                </a:solidFill>
              </a:rPr>
              <a:t>int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j 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 Cat(</a:t>
            </a:r>
            <a:r>
              <a:rPr lang="en-US" b="1" dirty="0" err="1" smtClean="0">
                <a:solidFill>
                  <a:schemeClr val="bg1"/>
                </a:solidFill>
              </a:rPr>
              <a:t>int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j) {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53000" y="38039"/>
            <a:ext cx="4572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this.j</a:t>
            </a:r>
            <a:r>
              <a:rPr lang="en-US" b="1" dirty="0">
                <a:solidFill>
                  <a:schemeClr val="bg1"/>
                </a:solidFill>
              </a:rPr>
              <a:t>=j 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class Dog implements </a:t>
            </a:r>
            <a:r>
              <a:rPr lang="en-US" b="1" dirty="0" err="1">
                <a:solidFill>
                  <a:schemeClr val="bg1"/>
                </a:solidFill>
              </a:rPr>
              <a:t>Clonable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Cat </a:t>
            </a:r>
            <a:r>
              <a:rPr lang="en-US" b="1" dirty="0">
                <a:solidFill>
                  <a:schemeClr val="bg1"/>
                </a:solidFill>
              </a:rPr>
              <a:t>c 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int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 ;</a:t>
            </a:r>
          </a:p>
          <a:p>
            <a:r>
              <a:rPr lang="da-DK" b="1" dirty="0" smtClean="0">
                <a:solidFill>
                  <a:schemeClr val="bg1"/>
                </a:solidFill>
              </a:rPr>
              <a:t>Dog(Cat </a:t>
            </a:r>
            <a:r>
              <a:rPr lang="da-DK" b="1" dirty="0">
                <a:solidFill>
                  <a:schemeClr val="bg1"/>
                </a:solidFill>
              </a:rPr>
              <a:t>c , int i)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this.c</a:t>
            </a:r>
            <a:r>
              <a:rPr lang="en-US" b="1" dirty="0">
                <a:solidFill>
                  <a:schemeClr val="bg1"/>
                </a:solidFill>
              </a:rPr>
              <a:t>=c 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this.i</a:t>
            </a:r>
            <a:r>
              <a:rPr lang="en-US" b="1" dirty="0">
                <a:solidFill>
                  <a:schemeClr val="bg1"/>
                </a:solidFill>
              </a:rPr>
              <a:t>=i 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public </a:t>
            </a:r>
            <a:r>
              <a:rPr lang="en-US" b="1" dirty="0">
                <a:solidFill>
                  <a:schemeClr val="bg1"/>
                </a:solidFill>
              </a:rPr>
              <a:t>Object clone( ) throws </a:t>
            </a:r>
            <a:r>
              <a:rPr lang="en-US" b="1" dirty="0" err="1">
                <a:solidFill>
                  <a:schemeClr val="bg1"/>
                </a:solidFill>
              </a:rPr>
              <a:t>CloneNotSupportedException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return </a:t>
            </a:r>
            <a:r>
              <a:rPr lang="en-US" b="1" dirty="0" err="1">
                <a:solidFill>
                  <a:schemeClr val="bg1"/>
                </a:solidFill>
              </a:rPr>
              <a:t>super.clone</a:t>
            </a:r>
            <a:r>
              <a:rPr lang="en-US" b="1" dirty="0">
                <a:solidFill>
                  <a:schemeClr val="bg1"/>
                </a:solidFill>
              </a:rPr>
              <a:t>( 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ShallowClone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public </a:t>
            </a:r>
            <a:r>
              <a:rPr lang="en-US" b="1" dirty="0">
                <a:solidFill>
                  <a:schemeClr val="bg1"/>
                </a:solidFill>
              </a:rPr>
              <a:t>static void main(String[ ] </a:t>
            </a:r>
            <a:r>
              <a:rPr lang="en-US" b="1" dirty="0" err="1">
                <a:solidFill>
                  <a:schemeClr val="bg1"/>
                </a:solidFill>
              </a:rPr>
              <a:t>ar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Cat c=new Cat(20) 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Dog d1=new Dog(c , 10) 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(d1.i </a:t>
            </a:r>
            <a:r>
              <a:rPr lang="en-US" b="1" dirty="0">
                <a:solidFill>
                  <a:schemeClr val="bg1"/>
                </a:solidFill>
              </a:rPr>
              <a:t>+......+d1.j); // 10......20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6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152400" y="81915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Dog d2=(Dog)d1.clone( ) 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d1.i=888 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d1.c.j=999 </a:t>
            </a:r>
            <a:r>
              <a:rPr lang="en-US" b="1" dirty="0">
                <a:solidFill>
                  <a:schemeClr val="bg1"/>
                </a:solidFill>
              </a:rPr>
              <a:t>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(d2.i +......+d2.j); // 10......999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28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 b="1" dirty="0"/>
              <a:t>16</a:t>
            </a:r>
            <a:endParaRPr lang="en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16" y="361950"/>
            <a:ext cx="5237584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1114" y="2647950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Shallow cloning is the best choice , if the Object contains only primitive values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In </a:t>
            </a:r>
            <a:r>
              <a:rPr lang="en-US" b="1" dirty="0">
                <a:solidFill>
                  <a:schemeClr val="bg1"/>
                </a:solidFill>
              </a:rPr>
              <a:t>Shallow cloning by using main object reference , if we perform any change to</a:t>
            </a:r>
          </a:p>
          <a:p>
            <a:r>
              <a:rPr lang="en-US" b="1" dirty="0">
                <a:solidFill>
                  <a:schemeClr val="bg1"/>
                </a:solidFill>
              </a:rPr>
              <a:t>the contained object then those changes will be reflected automatically in cloned</a:t>
            </a:r>
          </a:p>
          <a:p>
            <a:r>
              <a:rPr lang="en-US" b="1" dirty="0">
                <a:solidFill>
                  <a:schemeClr val="bg1"/>
                </a:solidFill>
              </a:rPr>
              <a:t>copy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To </a:t>
            </a:r>
            <a:r>
              <a:rPr lang="en-US" b="1" dirty="0">
                <a:solidFill>
                  <a:schemeClr val="bg1"/>
                </a:solidFill>
              </a:rPr>
              <a:t>overcome this problem we should go for Deep cloning.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53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1600200" y="883682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Test t1=new Test();</a:t>
            </a:r>
          </a:p>
          <a:p>
            <a:r>
              <a:rPr lang="en-US" b="1" dirty="0">
                <a:solidFill>
                  <a:schemeClr val="bg1"/>
                </a:solidFill>
              </a:rPr>
              <a:t>Test t2=t1;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71" y="2190750"/>
            <a:ext cx="219075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204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6" name="Rectangle 5"/>
          <p:cNvSpPr/>
          <p:nvPr/>
        </p:nvSpPr>
        <p:spPr>
          <a:xfrm>
            <a:off x="1066800" y="36934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following are some of important classes present in </a:t>
            </a:r>
            <a:r>
              <a:rPr lang="en-US" b="1" dirty="0" err="1">
                <a:solidFill>
                  <a:schemeClr val="bg1"/>
                </a:solidFill>
              </a:rPr>
              <a:t>java.lang</a:t>
            </a:r>
            <a:r>
              <a:rPr lang="en-US" b="1" dirty="0">
                <a:solidFill>
                  <a:schemeClr val="bg1"/>
                </a:solidFill>
              </a:rPr>
              <a:t> package.</a:t>
            </a:r>
          </a:p>
          <a:p>
            <a:r>
              <a:rPr lang="en-US" b="1" dirty="0">
                <a:solidFill>
                  <a:schemeClr val="bg1"/>
                </a:solidFill>
              </a:rPr>
              <a:t>1. Object class</a:t>
            </a:r>
          </a:p>
          <a:p>
            <a:r>
              <a:rPr lang="en-US" b="1" dirty="0">
                <a:solidFill>
                  <a:schemeClr val="bg1"/>
                </a:solidFill>
              </a:rPr>
              <a:t>2. String class</a:t>
            </a:r>
          </a:p>
          <a:p>
            <a:r>
              <a:rPr lang="en-US" b="1" dirty="0">
                <a:solidFill>
                  <a:schemeClr val="bg1"/>
                </a:solidFill>
              </a:rPr>
              <a:t>3.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class</a:t>
            </a:r>
          </a:p>
          <a:p>
            <a:r>
              <a:rPr lang="en-US" b="1" dirty="0">
                <a:solidFill>
                  <a:schemeClr val="bg1"/>
                </a:solidFill>
              </a:rPr>
              <a:t>4. </a:t>
            </a:r>
            <a:r>
              <a:rPr lang="en-US" b="1" dirty="0" err="1">
                <a:solidFill>
                  <a:schemeClr val="bg1"/>
                </a:solidFill>
              </a:rPr>
              <a:t>StringBuilder</a:t>
            </a:r>
            <a:r>
              <a:rPr lang="en-US" b="1" dirty="0">
                <a:solidFill>
                  <a:schemeClr val="bg1"/>
                </a:solidFill>
              </a:rPr>
              <a:t> class (1.5 v)</a:t>
            </a:r>
          </a:p>
          <a:p>
            <a:r>
              <a:rPr lang="en-US" b="1" dirty="0">
                <a:solidFill>
                  <a:schemeClr val="bg1"/>
                </a:solidFill>
              </a:rPr>
              <a:t>5. Wrapper Classes</a:t>
            </a:r>
          </a:p>
          <a:p>
            <a:r>
              <a:rPr lang="en-US" b="1" dirty="0">
                <a:solidFill>
                  <a:schemeClr val="bg1"/>
                </a:solidFill>
              </a:rPr>
              <a:t>6. </a:t>
            </a:r>
            <a:r>
              <a:rPr lang="en-US" b="1" dirty="0" err="1">
                <a:solidFill>
                  <a:schemeClr val="bg1"/>
                </a:solidFill>
              </a:rPr>
              <a:t>Autoboxing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 err="1">
                <a:solidFill>
                  <a:schemeClr val="bg1"/>
                </a:solidFill>
              </a:rPr>
              <a:t>Autounboxing</a:t>
            </a:r>
            <a:r>
              <a:rPr lang="en-US" b="1" dirty="0">
                <a:solidFill>
                  <a:schemeClr val="bg1"/>
                </a:solidFill>
              </a:rPr>
              <a:t>(1.5 v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For writing any java program the most commonly required classes and</a:t>
            </a:r>
          </a:p>
          <a:p>
            <a:r>
              <a:rPr lang="en-US" b="1" dirty="0">
                <a:solidFill>
                  <a:schemeClr val="bg1"/>
                </a:solidFill>
              </a:rPr>
              <a:t>interfaces are encapsulated in the separate package which is nothing but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java.lang</a:t>
            </a:r>
            <a:r>
              <a:rPr lang="en-US" b="1" dirty="0">
                <a:solidFill>
                  <a:schemeClr val="bg1"/>
                </a:solidFill>
              </a:rPr>
              <a:t> package.</a:t>
            </a:r>
          </a:p>
          <a:p>
            <a:r>
              <a:rPr lang="en-US" dirty="0">
                <a:solidFill>
                  <a:schemeClr val="bg1"/>
                </a:solidFill>
              </a:rPr>
              <a:t> </a:t>
            </a:r>
            <a:r>
              <a:rPr lang="en-US" b="1" dirty="0">
                <a:solidFill>
                  <a:schemeClr val="bg1"/>
                </a:solidFill>
              </a:rPr>
              <a:t>It is not required to import </a:t>
            </a:r>
            <a:r>
              <a:rPr lang="en-US" b="1" dirty="0" err="1">
                <a:solidFill>
                  <a:schemeClr val="bg1"/>
                </a:solidFill>
              </a:rPr>
              <a:t>java.lang</a:t>
            </a:r>
            <a:r>
              <a:rPr lang="en-US" b="1" dirty="0">
                <a:solidFill>
                  <a:schemeClr val="bg1"/>
                </a:solidFill>
              </a:rPr>
              <a:t> package in our program because it is</a:t>
            </a:r>
          </a:p>
          <a:p>
            <a:r>
              <a:rPr lang="en-US" b="1" dirty="0">
                <a:solidFill>
                  <a:schemeClr val="bg1"/>
                </a:solidFill>
              </a:rPr>
              <a:t>available by default to every java program.</a:t>
            </a:r>
          </a:p>
          <a:p>
            <a:r>
              <a:rPr lang="en-US" b="1" dirty="0">
                <a:solidFill>
                  <a:schemeClr val="bg1"/>
                </a:solidFill>
              </a:rPr>
              <a:t>What is your favorite package? Why </a:t>
            </a:r>
            <a:r>
              <a:rPr lang="en-US" b="1" dirty="0" err="1">
                <a:solidFill>
                  <a:schemeClr val="bg1"/>
                </a:solidFill>
              </a:rPr>
              <a:t>java.lang</a:t>
            </a:r>
            <a:r>
              <a:rPr lang="en-US" b="1" dirty="0">
                <a:solidFill>
                  <a:schemeClr val="bg1"/>
                </a:solidFill>
              </a:rPr>
              <a:t> is your favorite package?</a:t>
            </a:r>
          </a:p>
          <a:p>
            <a:r>
              <a:rPr lang="en-US" b="1" dirty="0">
                <a:solidFill>
                  <a:schemeClr val="bg1"/>
                </a:solidFill>
              </a:rPr>
              <a:t>It is not required to import </a:t>
            </a:r>
            <a:r>
              <a:rPr lang="en-US" b="1" dirty="0" err="1">
                <a:solidFill>
                  <a:schemeClr val="bg1"/>
                </a:solidFill>
              </a:rPr>
              <a:t>lang</a:t>
            </a:r>
            <a:r>
              <a:rPr lang="en-US" b="1" dirty="0">
                <a:solidFill>
                  <a:schemeClr val="bg1"/>
                </a:solidFill>
              </a:rPr>
              <a:t> package explicitly but the remaining packages we have</a:t>
            </a:r>
          </a:p>
          <a:p>
            <a:r>
              <a:rPr lang="en-US" b="1" dirty="0">
                <a:solidFill>
                  <a:schemeClr val="bg1"/>
                </a:solidFill>
              </a:rPr>
              <a:t>to import.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68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17</a:t>
            </a:r>
            <a:endParaRPr lang="en" dirty="0"/>
          </a:p>
        </p:txBody>
      </p:sp>
      <p:sp>
        <p:nvSpPr>
          <p:cNvPr id="3" name="Rectangle 2"/>
          <p:cNvSpPr/>
          <p:nvPr/>
        </p:nvSpPr>
        <p:spPr>
          <a:xfrm>
            <a:off x="914400" y="438150"/>
            <a:ext cx="2165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Deep Cloning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1123950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process of creating exactly independent duplicate object(including contained</a:t>
            </a:r>
          </a:p>
          <a:p>
            <a:r>
              <a:rPr lang="en-US" b="1" dirty="0">
                <a:solidFill>
                  <a:schemeClr val="bg1"/>
                </a:solidFill>
              </a:rPr>
              <a:t>objects also) is called deep cloning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In Deep cloning , if main object contain any reference variable then the</a:t>
            </a:r>
          </a:p>
          <a:p>
            <a:r>
              <a:rPr lang="en-US" b="1" dirty="0">
                <a:solidFill>
                  <a:schemeClr val="bg1"/>
                </a:solidFill>
              </a:rPr>
              <a:t>corresponding Object copy will also be created in cloned object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Object </a:t>
            </a:r>
            <a:r>
              <a:rPr lang="en-US" b="1" dirty="0">
                <a:solidFill>
                  <a:schemeClr val="bg1"/>
                </a:solidFill>
              </a:rPr>
              <a:t>class clone( ) method meant for Shallow Cloning , if we want Deep</a:t>
            </a:r>
          </a:p>
          <a:p>
            <a:r>
              <a:rPr lang="en-US" b="1" dirty="0">
                <a:solidFill>
                  <a:schemeClr val="bg1"/>
                </a:solidFill>
              </a:rPr>
              <a:t>cloning then the programmer is responsible to implement by overriding clone( )</a:t>
            </a:r>
          </a:p>
          <a:p>
            <a:r>
              <a:rPr lang="en-US" b="1" dirty="0">
                <a:solidFill>
                  <a:schemeClr val="bg1"/>
                </a:solidFill>
              </a:rPr>
              <a:t>method.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43400" y="209550"/>
            <a:ext cx="4572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class Cat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j 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Cat(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j)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this.j</a:t>
            </a:r>
            <a:r>
              <a:rPr lang="en-US" b="1" dirty="0">
                <a:solidFill>
                  <a:schemeClr val="bg1"/>
                </a:solidFill>
              </a:rPr>
              <a:t>=j 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class Dog implements </a:t>
            </a:r>
            <a:r>
              <a:rPr lang="en-US" b="1" dirty="0" err="1">
                <a:solidFill>
                  <a:schemeClr val="bg1"/>
                </a:solidFill>
              </a:rPr>
              <a:t>Clonable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Cat c 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int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 ;</a:t>
            </a:r>
          </a:p>
          <a:p>
            <a:r>
              <a:rPr lang="da-DK" b="1" dirty="0" smtClean="0">
                <a:solidFill>
                  <a:schemeClr val="bg1"/>
                </a:solidFill>
              </a:rPr>
              <a:t> </a:t>
            </a:r>
            <a:r>
              <a:rPr lang="da-DK" b="1" dirty="0">
                <a:solidFill>
                  <a:schemeClr val="bg1"/>
                </a:solidFill>
              </a:rPr>
              <a:t>Dog(Cat c , int i)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this.c</a:t>
            </a:r>
            <a:r>
              <a:rPr lang="en-US" b="1" dirty="0">
                <a:solidFill>
                  <a:schemeClr val="bg1"/>
                </a:solidFill>
              </a:rPr>
              <a:t>=c 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this.i</a:t>
            </a:r>
            <a:r>
              <a:rPr lang="en-US" b="1" dirty="0">
                <a:solidFill>
                  <a:schemeClr val="bg1"/>
                </a:solidFill>
              </a:rPr>
              <a:t>=i 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public </a:t>
            </a:r>
            <a:r>
              <a:rPr lang="en-US" b="1" dirty="0">
                <a:solidFill>
                  <a:schemeClr val="bg1"/>
                </a:solidFill>
              </a:rPr>
              <a:t>Object clone( ) throws </a:t>
            </a:r>
            <a:r>
              <a:rPr lang="en-US" b="1" dirty="0" err="1">
                <a:solidFill>
                  <a:schemeClr val="bg1"/>
                </a:solidFill>
              </a:rPr>
              <a:t>CloneNotSupportedException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Cat c1=new Cat(</a:t>
            </a:r>
            <a:r>
              <a:rPr lang="en-US" b="1" dirty="0" err="1">
                <a:solidFill>
                  <a:schemeClr val="bg1"/>
                </a:solidFill>
              </a:rPr>
              <a:t>c.j</a:t>
            </a:r>
            <a:r>
              <a:rPr lang="en-US" b="1" dirty="0">
                <a:solidFill>
                  <a:schemeClr val="bg1"/>
                </a:solidFill>
              </a:rPr>
              <a:t>) ;</a:t>
            </a:r>
          </a:p>
          <a:p>
            <a:r>
              <a:rPr lang="da-DK" b="1" dirty="0" smtClean="0">
                <a:solidFill>
                  <a:schemeClr val="bg1"/>
                </a:solidFill>
              </a:rPr>
              <a:t>Dog </a:t>
            </a:r>
            <a:r>
              <a:rPr lang="da-DK" b="1" dirty="0">
                <a:solidFill>
                  <a:schemeClr val="bg1"/>
                </a:solidFill>
              </a:rPr>
              <a:t>d1=new Dog(c1 , i) 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return </a:t>
            </a:r>
            <a:r>
              <a:rPr lang="en-US" b="1" dirty="0">
                <a:solidFill>
                  <a:schemeClr val="bg1"/>
                </a:solidFill>
              </a:rPr>
              <a:t>d1 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66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17</a:t>
            </a:r>
            <a:endParaRPr lang="en" dirty="0"/>
          </a:p>
        </p:txBody>
      </p:sp>
      <p:sp>
        <p:nvSpPr>
          <p:cNvPr id="3" name="Rectangle 2"/>
          <p:cNvSpPr/>
          <p:nvPr/>
        </p:nvSpPr>
        <p:spPr>
          <a:xfrm>
            <a:off x="990600" y="127635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DeepClone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public static void main(String[ ] </a:t>
            </a:r>
            <a:r>
              <a:rPr lang="en-US" b="1" dirty="0" err="1">
                <a:solidFill>
                  <a:schemeClr val="bg1"/>
                </a:solidFill>
              </a:rPr>
              <a:t>ar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Cat </a:t>
            </a:r>
            <a:r>
              <a:rPr lang="en-US" b="1" dirty="0">
                <a:solidFill>
                  <a:schemeClr val="bg1"/>
                </a:solidFill>
              </a:rPr>
              <a:t>c=new Cat(20) 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Dog d1=new Dog(c , 10) 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(d1.i </a:t>
            </a:r>
            <a:r>
              <a:rPr lang="en-US" b="1" dirty="0">
                <a:solidFill>
                  <a:schemeClr val="bg1"/>
                </a:solidFill>
              </a:rPr>
              <a:t>+......+d1.c.j); // 10......20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Dog </a:t>
            </a:r>
            <a:r>
              <a:rPr lang="en-US" b="1" dirty="0">
                <a:solidFill>
                  <a:schemeClr val="bg1"/>
                </a:solidFill>
              </a:rPr>
              <a:t>d2=(Dog)d1.clone( ) 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d1.i=888 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d1.c.j=999 </a:t>
            </a:r>
            <a:r>
              <a:rPr lang="en-US" b="1" dirty="0">
                <a:solidFill>
                  <a:schemeClr val="bg1"/>
                </a:solidFill>
              </a:rPr>
              <a:t>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(d2.i +......+d2.c.j); // 10......20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80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 b="1" dirty="0"/>
              <a:t>18</a:t>
            </a:r>
            <a:endParaRPr lang="e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9398"/>
            <a:ext cx="4635054" cy="239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4800" y="259190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 Deep cloning by using main Object reference if we perform any change to the</a:t>
            </a:r>
          </a:p>
          <a:p>
            <a:r>
              <a:rPr lang="en-US" b="1" dirty="0">
                <a:solidFill>
                  <a:schemeClr val="bg1"/>
                </a:solidFill>
              </a:rPr>
              <a:t>contained Object those changes won't be reflected to the cloned object.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2122" y="3546007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Test t1=new Test();</a:t>
            </a:r>
          </a:p>
          <a:p>
            <a:r>
              <a:rPr lang="en-US" b="1" dirty="0">
                <a:solidFill>
                  <a:schemeClr val="bg1"/>
                </a:solidFill>
              </a:rPr>
              <a:t>Test t2=(Test)t1.clone();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(t1==t2); //false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(t1.hashCode()==t2.hashCode()); //false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02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 b="1" dirty="0"/>
              <a:t>18</a:t>
            </a:r>
            <a:endParaRPr lang="e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9550"/>
            <a:ext cx="4524375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990600" y="158115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Which cloning is best ?</a:t>
            </a:r>
          </a:p>
          <a:p>
            <a:r>
              <a:rPr lang="en-US" b="1" dirty="0">
                <a:solidFill>
                  <a:schemeClr val="bg1"/>
                </a:solidFill>
              </a:rPr>
              <a:t>If the Object contain only primitive variable then Shallow Cloning is the best choice ,</a:t>
            </a:r>
          </a:p>
          <a:p>
            <a:r>
              <a:rPr lang="en-US" b="1" dirty="0">
                <a:solidFill>
                  <a:schemeClr val="bg1"/>
                </a:solidFill>
              </a:rPr>
              <a:t>If the Object contain reference variables then Deep cloning is the best choice.</a:t>
            </a:r>
          </a:p>
          <a:p>
            <a:r>
              <a:rPr lang="en-US" b="1" dirty="0">
                <a:solidFill>
                  <a:schemeClr val="bg1"/>
                </a:solidFill>
              </a:rPr>
              <a:t>Cloning by default deep cloning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16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2"/>
          <p:cNvGrpSpPr/>
          <p:nvPr/>
        </p:nvGrpSpPr>
        <p:grpSpPr>
          <a:xfrm>
            <a:off x="189939" y="221075"/>
            <a:ext cx="371623" cy="309362"/>
            <a:chOff x="1244325" y="314425"/>
            <a:chExt cx="444525" cy="370050"/>
          </a:xfrm>
        </p:grpSpPr>
        <p:sp>
          <p:nvSpPr>
            <p:cNvPr id="202" name="Google Shape;202;p22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endParaRPr dirty="0"/>
          </a:p>
        </p:txBody>
      </p:sp>
      <p:pic>
        <p:nvPicPr>
          <p:cNvPr id="207" name="Google Shape;207;p22"/>
          <p:cNvPicPr preferRelativeResize="0"/>
          <p:nvPr/>
        </p:nvPicPr>
        <p:blipFill rotWithShape="1">
          <a:blip r:embed="rId3">
            <a:alphaModFix/>
          </a:blip>
          <a:srcRect l="769" t="19828" r="11733" b="17679"/>
          <a:stretch/>
        </p:blipFill>
        <p:spPr>
          <a:xfrm>
            <a:off x="5334070" y="740225"/>
            <a:ext cx="3816150" cy="3639601"/>
          </a:xfrm>
          <a:prstGeom prst="rect">
            <a:avLst/>
          </a:prstGeom>
          <a:noFill/>
          <a:ln>
            <a:noFill/>
          </a:ln>
          <a:effectLst>
            <a:outerShdw blurRad="285750" dist="190500" dir="2760000" algn="bl" rotWithShape="0">
              <a:schemeClr val="dk1">
                <a:alpha val="35000"/>
              </a:scheme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76200" y="1225680"/>
            <a:ext cx="45763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rgbClr val="FFC000"/>
                </a:solidFill>
              </a:rPr>
              <a:t>getClass</a:t>
            </a:r>
            <a:r>
              <a:rPr lang="en-US" sz="4000" b="1" dirty="0">
                <a:solidFill>
                  <a:srgbClr val="FFC000"/>
                </a:solidFill>
              </a:rPr>
              <a:t>() method</a:t>
            </a:r>
            <a:endParaRPr lang="en-US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4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This method returns runtime class definition of an object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9200" y="590550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 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Test implements </a:t>
            </a:r>
            <a:r>
              <a:rPr lang="en-US" b="1" dirty="0" err="1">
                <a:solidFill>
                  <a:schemeClr val="bg1"/>
                </a:solidFill>
              </a:rPr>
              <a:t>Cloneable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)throws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CloneNotSupportedException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Object o=new String("</a:t>
            </a:r>
            <a:r>
              <a:rPr lang="en-US" b="1" dirty="0" err="1">
                <a:solidFill>
                  <a:schemeClr val="bg1"/>
                </a:solidFill>
              </a:rPr>
              <a:t>ashok</a:t>
            </a:r>
            <a:r>
              <a:rPr lang="en-US" b="1" dirty="0">
                <a:solidFill>
                  <a:schemeClr val="bg1"/>
                </a:solidFill>
              </a:rPr>
              <a:t>");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("Runtime object type of o is</a:t>
            </a:r>
          </a:p>
          <a:p>
            <a:r>
              <a:rPr lang="en-US" b="1" dirty="0">
                <a:solidFill>
                  <a:schemeClr val="bg1"/>
                </a:solidFill>
              </a:rPr>
              <a:t>:"+</a:t>
            </a:r>
            <a:r>
              <a:rPr lang="en-US" b="1" dirty="0" err="1">
                <a:solidFill>
                  <a:schemeClr val="bg1"/>
                </a:solidFill>
              </a:rPr>
              <a:t>o.getClass</a:t>
            </a:r>
            <a:r>
              <a:rPr lang="en-US" b="1" dirty="0">
                <a:solidFill>
                  <a:schemeClr val="bg1"/>
                </a:solidFill>
              </a:rPr>
              <a:t>().</a:t>
            </a:r>
            <a:r>
              <a:rPr lang="en-US" b="1" dirty="0" err="1">
                <a:solidFill>
                  <a:schemeClr val="bg1"/>
                </a:solidFill>
              </a:rPr>
              <a:t>getName</a:t>
            </a:r>
            <a:r>
              <a:rPr lang="en-US" b="1" dirty="0">
                <a:solidFill>
                  <a:schemeClr val="bg1"/>
                </a:solidFill>
              </a:rPr>
              <a:t>());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Output:</a:t>
            </a:r>
          </a:p>
          <a:p>
            <a:r>
              <a:rPr lang="en-US" b="1" dirty="0">
                <a:solidFill>
                  <a:schemeClr val="bg1"/>
                </a:solidFill>
              </a:rPr>
              <a:t>Runtime object type of o is: </a:t>
            </a:r>
            <a:r>
              <a:rPr lang="en-US" b="1" dirty="0" err="1">
                <a:solidFill>
                  <a:schemeClr val="bg1"/>
                </a:solidFill>
              </a:rPr>
              <a:t>java.lang</a:t>
            </a:r>
            <a:r>
              <a:rPr lang="en-US" b="1" dirty="0">
                <a:solidFill>
                  <a:schemeClr val="bg1"/>
                </a:solidFill>
              </a:rPr>
              <a:t>. String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03649" y="32575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 : To print </a:t>
            </a:r>
            <a:r>
              <a:rPr lang="en-US" b="1" dirty="0" err="1">
                <a:solidFill>
                  <a:schemeClr val="bg1"/>
                </a:solidFill>
              </a:rPr>
              <a:t>Connecton</a:t>
            </a:r>
            <a:r>
              <a:rPr lang="en-US" b="1" dirty="0">
                <a:solidFill>
                  <a:schemeClr val="bg1"/>
                </a:solidFill>
              </a:rPr>
              <a:t> interface implemented vendor specific class name .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con.getClass</a:t>
            </a:r>
            <a:r>
              <a:rPr lang="en-US" b="1" dirty="0">
                <a:solidFill>
                  <a:schemeClr val="bg1"/>
                </a:solidFill>
              </a:rPr>
              <a:t>( ).</a:t>
            </a:r>
            <a:r>
              <a:rPr lang="en-US" b="1" dirty="0" err="1">
                <a:solidFill>
                  <a:schemeClr val="bg1"/>
                </a:solidFill>
              </a:rPr>
              <a:t>getName</a:t>
            </a:r>
            <a:r>
              <a:rPr lang="en-US" b="1" dirty="0">
                <a:solidFill>
                  <a:schemeClr val="bg1"/>
                </a:solidFill>
              </a:rPr>
              <a:t>( ) );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60562" y="4835723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19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3494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86800" y="46291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/>
              <a:t>19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990600" y="514350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u="sng" dirty="0">
                <a:solidFill>
                  <a:srgbClr val="FFC000"/>
                </a:solidFill>
              </a:rPr>
              <a:t>finalize( )</a:t>
            </a:r>
            <a:endParaRPr lang="en-US" sz="3600" u="sng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6800" y="17335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Just before destroying an object GC calls finalize( ) method to perform </a:t>
            </a:r>
            <a:r>
              <a:rPr lang="en-US" b="1" dirty="0" err="1">
                <a:solidFill>
                  <a:schemeClr val="bg1"/>
                </a:solidFill>
              </a:rPr>
              <a:t>CleanUp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activities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52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60562" y="4835723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19</a:t>
            </a:r>
            <a:endParaRPr lang="en-US" sz="1000" dirty="0"/>
          </a:p>
        </p:txBody>
      </p:sp>
      <p:sp>
        <p:nvSpPr>
          <p:cNvPr id="5" name="Rectangle 4"/>
          <p:cNvSpPr/>
          <p:nvPr/>
        </p:nvSpPr>
        <p:spPr>
          <a:xfrm>
            <a:off x="5791201" y="1408896"/>
            <a:ext cx="2590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chemeClr val="accent1"/>
                </a:solidFill>
              </a:rPr>
              <a:t>wait( ) , notify( ) , </a:t>
            </a:r>
            <a:r>
              <a:rPr lang="en-US" sz="2800" b="1" u="sng" dirty="0" err="1">
                <a:solidFill>
                  <a:schemeClr val="accent1"/>
                </a:solidFill>
              </a:rPr>
              <a:t>notifyAll</a:t>
            </a:r>
            <a:r>
              <a:rPr lang="en-US" sz="2800" b="1" u="sng" dirty="0">
                <a:solidFill>
                  <a:schemeClr val="accent1"/>
                </a:solidFill>
              </a:rPr>
              <a:t>( )</a:t>
            </a:r>
            <a:endParaRPr lang="en-US" sz="2800" u="sng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183978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 can use these methods for inter thread communication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67400" y="971550"/>
            <a:ext cx="221938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accent1"/>
                </a:solidFill>
              </a:rPr>
              <a:t>java.lang.String</a:t>
            </a:r>
            <a:r>
              <a:rPr lang="en-US" sz="4800" b="1" dirty="0">
                <a:solidFill>
                  <a:schemeClr val="accent1"/>
                </a:solidFill>
              </a:rPr>
              <a:t> class </a:t>
            </a:r>
            <a:endParaRPr lang="en-US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68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DELL\Desktop\cx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32" y="971550"/>
            <a:ext cx="6278563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229600" y="45529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19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0795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762000" y="165735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3600" b="1" dirty="0" err="1"/>
              <a:t>Java.lang.Object</a:t>
            </a:r>
            <a:r>
              <a:rPr lang="en-US" sz="3600" b="1" dirty="0"/>
              <a:t> class</a:t>
            </a:r>
            <a:endParaRPr sz="3600" dirty="0"/>
          </a:p>
        </p:txBody>
      </p:sp>
      <p:sp>
        <p:nvSpPr>
          <p:cNvPr id="133" name="Google Shape;133;p18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4">
            <a:alphaModFix/>
          </a:blip>
          <a:srcRect l="3600" r="3600"/>
          <a:stretch/>
        </p:blipFill>
        <p:spPr>
          <a:xfrm>
            <a:off x="5690400" y="751500"/>
            <a:ext cx="2702100" cy="3639600"/>
          </a:xfrm>
          <a:prstGeom prst="rect">
            <a:avLst/>
          </a:prstGeom>
          <a:noFill/>
          <a:ln>
            <a:noFill/>
          </a:ln>
          <a:effectLst>
            <a:outerShdw blurRad="285750" dist="190500" dir="2760000" algn="bl" rotWithShape="0">
              <a:schemeClr val="dk1">
                <a:alpha val="35000"/>
              </a:schemeClr>
            </a:outerShdw>
          </a:effectLst>
        </p:spPr>
      </p:pic>
      <p:grpSp>
        <p:nvGrpSpPr>
          <p:cNvPr id="135" name="Google Shape;135;p18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136" name="Google Shape;136;p1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DELL\Desktop\cccccccc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23950"/>
            <a:ext cx="6211887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686800" y="46291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20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977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10600" y="45529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20</a:t>
            </a:r>
            <a:endParaRPr lang="en-US" sz="900" dirty="0"/>
          </a:p>
        </p:txBody>
      </p:sp>
      <p:pic>
        <p:nvPicPr>
          <p:cNvPr id="16386" name="Picture 2" descr="C:\Users\DELL\Desktop\nbv 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79" y="514350"/>
            <a:ext cx="5664298" cy="227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DELL\Desktop\cv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55" y="2784604"/>
            <a:ext cx="5656522" cy="221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21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802035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Object creation in SCP is always optional 1st JVM will check is any object</a:t>
            </a:r>
          </a:p>
          <a:p>
            <a:r>
              <a:rPr lang="en-US" b="1" dirty="0">
                <a:solidFill>
                  <a:schemeClr val="bg1"/>
                </a:solidFill>
              </a:rPr>
              <a:t>already created with required content or not. If it is already available then it will</a:t>
            </a:r>
          </a:p>
          <a:p>
            <a:r>
              <a:rPr lang="en-US" b="1" dirty="0">
                <a:solidFill>
                  <a:schemeClr val="bg1"/>
                </a:solidFill>
              </a:rPr>
              <a:t>reuse existing object instead of creating new object. If it is not already there then</a:t>
            </a:r>
          </a:p>
          <a:p>
            <a:r>
              <a:rPr lang="en-US" b="1" dirty="0">
                <a:solidFill>
                  <a:schemeClr val="bg1"/>
                </a:solidFill>
              </a:rPr>
              <a:t>only a new object will be created. Hence there is no chance of existing 2 objects</a:t>
            </a:r>
          </a:p>
          <a:p>
            <a:r>
              <a:rPr lang="en-US" b="1" dirty="0">
                <a:solidFill>
                  <a:schemeClr val="bg1"/>
                </a:solidFill>
              </a:rPr>
              <a:t>with same content on SCP that is duplicate objects are not allowed in SCP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Garbage collector can't access SCP area hence even though object doesn't have</a:t>
            </a:r>
          </a:p>
          <a:p>
            <a:r>
              <a:rPr lang="en-US" b="1" dirty="0">
                <a:solidFill>
                  <a:schemeClr val="bg1"/>
                </a:solidFill>
              </a:rPr>
              <a:t>any reference still that object is not eligible for GC if it is present in SCP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All </a:t>
            </a:r>
            <a:r>
              <a:rPr lang="en-US" b="1" dirty="0">
                <a:solidFill>
                  <a:schemeClr val="bg1"/>
                </a:solidFill>
              </a:rPr>
              <a:t>SCP objects will be destroyed at the time of JVM shutdown automatically.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86800" y="47053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21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88660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534400" y="47053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21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762000" y="5715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 1: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s1=new String("</a:t>
            </a:r>
            <a:r>
              <a:rPr lang="en-US" b="1" dirty="0" err="1">
                <a:solidFill>
                  <a:schemeClr val="bg1"/>
                </a:solidFill>
              </a:rPr>
              <a:t>bhaskar</a:t>
            </a:r>
            <a:r>
              <a:rPr lang="en-US" b="1" dirty="0">
                <a:solidFill>
                  <a:schemeClr val="bg1"/>
                </a:solidFill>
              </a:rPr>
              <a:t>");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s2=new String("</a:t>
            </a:r>
            <a:r>
              <a:rPr lang="en-US" b="1" dirty="0" err="1">
                <a:solidFill>
                  <a:schemeClr val="bg1"/>
                </a:solidFill>
              </a:rPr>
              <a:t>bhaskar</a:t>
            </a:r>
            <a:r>
              <a:rPr lang="en-US" b="1" dirty="0">
                <a:solidFill>
                  <a:schemeClr val="bg1"/>
                </a:solidFill>
              </a:rPr>
              <a:t>");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s3="</a:t>
            </a:r>
            <a:r>
              <a:rPr lang="en-US" b="1" dirty="0" err="1">
                <a:solidFill>
                  <a:schemeClr val="bg1"/>
                </a:solidFill>
              </a:rPr>
              <a:t>bhaskar</a:t>
            </a:r>
            <a:r>
              <a:rPr lang="en-US" b="1" dirty="0">
                <a:solidFill>
                  <a:schemeClr val="bg1"/>
                </a:solidFill>
              </a:rPr>
              <a:t>";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s4="</a:t>
            </a:r>
            <a:r>
              <a:rPr lang="en-US" b="1" dirty="0" err="1">
                <a:solidFill>
                  <a:schemeClr val="bg1"/>
                </a:solidFill>
              </a:rPr>
              <a:t>bhaskar</a:t>
            </a:r>
            <a:r>
              <a:rPr lang="en-US" b="1" dirty="0">
                <a:solidFill>
                  <a:schemeClr val="bg1"/>
                </a:solidFill>
              </a:rPr>
              <a:t>";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992" y="1276350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Note :</a:t>
            </a:r>
          </a:p>
          <a:p>
            <a:r>
              <a:rPr lang="en-US" b="1" dirty="0">
                <a:solidFill>
                  <a:schemeClr val="bg1"/>
                </a:solidFill>
              </a:rPr>
              <a:t>When ever we are using new operator compulsory a new object will be created on the</a:t>
            </a:r>
          </a:p>
          <a:p>
            <a:r>
              <a:rPr lang="en-US" b="1" dirty="0">
                <a:solidFill>
                  <a:schemeClr val="bg1"/>
                </a:solidFill>
              </a:rPr>
              <a:t>Heap . There may be a chance of existing two objects with same content on the heap but</a:t>
            </a:r>
          </a:p>
          <a:p>
            <a:r>
              <a:rPr lang="en-US" b="1" dirty="0">
                <a:solidFill>
                  <a:schemeClr val="bg1"/>
                </a:solidFill>
              </a:rPr>
              <a:t>there is no chance of existing two objects with same content on SCP . i.e., duplicate</a:t>
            </a:r>
          </a:p>
          <a:p>
            <a:r>
              <a:rPr lang="en-US" b="1" dirty="0">
                <a:solidFill>
                  <a:schemeClr val="bg1"/>
                </a:solidFill>
              </a:rPr>
              <a:t>objects possible in the heap but not in SCP 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92" y="187488"/>
            <a:ext cx="4467808" cy="2384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228600" y="3395565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 2: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s=new String("</a:t>
            </a:r>
            <a:r>
              <a:rPr lang="en-US" b="1" dirty="0" err="1">
                <a:solidFill>
                  <a:schemeClr val="bg1"/>
                </a:solidFill>
              </a:rPr>
              <a:t>bhaskar</a:t>
            </a:r>
            <a:r>
              <a:rPr lang="en-US" b="1" dirty="0">
                <a:solidFill>
                  <a:schemeClr val="bg1"/>
                </a:solidFill>
              </a:rPr>
              <a:t>");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s.concat</a:t>
            </a:r>
            <a:r>
              <a:rPr lang="en-US" b="1" dirty="0">
                <a:solidFill>
                  <a:schemeClr val="bg1"/>
                </a:solidFill>
              </a:rPr>
              <a:t>("software");</a:t>
            </a:r>
          </a:p>
          <a:p>
            <a:r>
              <a:rPr lang="en-US" b="1" dirty="0">
                <a:solidFill>
                  <a:schemeClr val="bg1"/>
                </a:solidFill>
              </a:rPr>
              <a:t>s=</a:t>
            </a:r>
            <a:r>
              <a:rPr lang="en-US" b="1" dirty="0" err="1">
                <a:solidFill>
                  <a:schemeClr val="bg1"/>
                </a:solidFill>
              </a:rPr>
              <a:t>s.concat</a:t>
            </a:r>
            <a:r>
              <a:rPr lang="en-US" b="1" dirty="0">
                <a:solidFill>
                  <a:schemeClr val="bg1"/>
                </a:solidFill>
              </a:rPr>
              <a:t>("solutions");</a:t>
            </a:r>
          </a:p>
          <a:p>
            <a:r>
              <a:rPr lang="en-US" b="1" dirty="0">
                <a:solidFill>
                  <a:schemeClr val="bg1"/>
                </a:solidFill>
              </a:rPr>
              <a:t>s="</a:t>
            </a:r>
            <a:r>
              <a:rPr lang="en-US" b="1" dirty="0" err="1">
                <a:solidFill>
                  <a:schemeClr val="bg1"/>
                </a:solidFill>
              </a:rPr>
              <a:t>bhaskarsoft</a:t>
            </a:r>
            <a:r>
              <a:rPr lang="en-US" b="1" dirty="0">
                <a:solidFill>
                  <a:schemeClr val="bg1"/>
                </a:solidFill>
              </a:rPr>
              <a:t>";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831935"/>
            <a:ext cx="411460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3213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3335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 every String Constant one object will be created in SCP. Because of runtime</a:t>
            </a:r>
          </a:p>
          <a:p>
            <a:r>
              <a:rPr lang="en-US" b="1" dirty="0">
                <a:solidFill>
                  <a:schemeClr val="bg1"/>
                </a:solidFill>
              </a:rPr>
              <a:t>operation if an object is required to create compulsory that object should be placed on</a:t>
            </a:r>
          </a:p>
          <a:p>
            <a:r>
              <a:rPr lang="en-US" b="1" dirty="0">
                <a:solidFill>
                  <a:schemeClr val="bg1"/>
                </a:solidFill>
              </a:rPr>
              <a:t>the heap but not SCP.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322" y="1310946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 3: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s1=new String("spring");</a:t>
            </a:r>
          </a:p>
          <a:p>
            <a:r>
              <a:rPr lang="en-US" b="1" dirty="0">
                <a:solidFill>
                  <a:schemeClr val="bg1"/>
                </a:solidFill>
              </a:rPr>
              <a:t>s1.concat("fall");</a:t>
            </a:r>
          </a:p>
          <a:p>
            <a:r>
              <a:rPr lang="en-US" b="1" dirty="0">
                <a:solidFill>
                  <a:schemeClr val="bg1"/>
                </a:solidFill>
              </a:rPr>
              <a:t>s1=s1+"winter";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s2=s1.concat("summer");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(s1);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(s2);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68338" y="4827626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/>
              <a:t>22</a:t>
            </a:r>
            <a:endParaRPr lang="en-US" sz="11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660" y="1310946"/>
            <a:ext cx="5086739" cy="3329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3938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334346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StringDemo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s1=new String("you cannot change me!");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s2=new String("you cannot change me!");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(s1==s2);//false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s3="you cannot change me!";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(s1==s3);//false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s4="you cannot change me!";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(s3==s4);//true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s5="you cannot "+"change me!";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(s3==s5);//true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s6="you cannot ";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s7=s6+"change me!";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(s3==s7);//false</a:t>
            </a:r>
          </a:p>
          <a:p>
            <a:r>
              <a:rPr lang="en-US" b="1" dirty="0">
                <a:solidFill>
                  <a:schemeClr val="bg1"/>
                </a:solidFill>
              </a:rPr>
              <a:t>final String s8="you cannot ";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s9=s8+"change me!";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(s3==s9);//true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(s6==s8);//true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60562" y="4705350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23</a:t>
            </a:r>
            <a:endParaRPr lang="en-US" sz="1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024" y="1657350"/>
            <a:ext cx="4626268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85247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67400" y="971550"/>
            <a:ext cx="2438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Importance </a:t>
            </a:r>
            <a:r>
              <a:rPr lang="en-US" sz="3200" b="1" dirty="0"/>
              <a:t>of String constant pool (SCP)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25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38150"/>
            <a:ext cx="7286625" cy="290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80986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" y="742950"/>
            <a:ext cx="4572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In our program if any String object is required to use repeatedly then it is not</a:t>
            </a:r>
          </a:p>
          <a:p>
            <a:r>
              <a:rPr lang="en-US" b="1" dirty="0">
                <a:solidFill>
                  <a:schemeClr val="bg1"/>
                </a:solidFill>
              </a:rPr>
              <a:t>recommended to create multiple object with same content it reduces</a:t>
            </a:r>
          </a:p>
          <a:p>
            <a:r>
              <a:rPr lang="en-US" b="1" dirty="0">
                <a:solidFill>
                  <a:schemeClr val="bg1"/>
                </a:solidFill>
              </a:rPr>
              <a:t>performance of the system and effects memory utilization.</a:t>
            </a:r>
          </a:p>
          <a:p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  We </a:t>
            </a:r>
            <a:r>
              <a:rPr lang="en-US" b="1" dirty="0">
                <a:solidFill>
                  <a:schemeClr val="bg1"/>
                </a:solidFill>
              </a:rPr>
              <a:t>can create only one copy and we can reuse the same object for every</a:t>
            </a:r>
          </a:p>
          <a:p>
            <a:r>
              <a:rPr lang="en-US" b="1" dirty="0">
                <a:solidFill>
                  <a:schemeClr val="bg1"/>
                </a:solidFill>
              </a:rPr>
              <a:t>requirement. This approach improves performance and memory utilization we</a:t>
            </a:r>
          </a:p>
          <a:p>
            <a:r>
              <a:rPr lang="en-US" b="1" dirty="0">
                <a:solidFill>
                  <a:schemeClr val="bg1"/>
                </a:solidFill>
              </a:rPr>
              <a:t>can achieve this by using "</a:t>
            </a:r>
            <a:r>
              <a:rPr lang="en-US" b="1" dirty="0" err="1">
                <a:solidFill>
                  <a:schemeClr val="bg1"/>
                </a:solidFill>
              </a:rPr>
              <a:t>scp</a:t>
            </a:r>
            <a:r>
              <a:rPr lang="en-US" b="1" dirty="0" smtClean="0">
                <a:solidFill>
                  <a:schemeClr val="bg1"/>
                </a:solidFill>
              </a:rPr>
              <a:t>".</a:t>
            </a:r>
          </a:p>
          <a:p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   </a:t>
            </a:r>
            <a:r>
              <a:rPr lang="en-US" b="1" dirty="0">
                <a:solidFill>
                  <a:schemeClr val="bg1"/>
                </a:solidFill>
              </a:rPr>
              <a:t>In SCP several references pointing to same object the main disadvantage in this</a:t>
            </a:r>
          </a:p>
          <a:p>
            <a:r>
              <a:rPr lang="en-US" b="1" dirty="0">
                <a:solidFill>
                  <a:schemeClr val="bg1"/>
                </a:solidFill>
              </a:rPr>
              <a:t>approach is by using one reference if we are performing any change the</a:t>
            </a:r>
          </a:p>
          <a:p>
            <a:r>
              <a:rPr lang="en-US" b="1" dirty="0">
                <a:solidFill>
                  <a:schemeClr val="bg1"/>
                </a:solidFill>
              </a:rPr>
              <a:t>remaining references will be impacted. To overcome this problem sun people</a:t>
            </a:r>
          </a:p>
          <a:p>
            <a:r>
              <a:rPr lang="en-US" b="1" dirty="0">
                <a:solidFill>
                  <a:schemeClr val="bg1"/>
                </a:solidFill>
              </a:rPr>
              <a:t>implemented immutability concept for String objects.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60562" y="4774822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/>
              <a:t>24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610878" y="171093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According to this once we creates a String object we can't perform any changes</a:t>
            </a:r>
          </a:p>
          <a:p>
            <a:r>
              <a:rPr lang="en-US" b="1" dirty="0">
                <a:solidFill>
                  <a:schemeClr val="bg1"/>
                </a:solidFill>
              </a:rPr>
              <a:t>in the existing object if we are trying to perform any changes with those changes</a:t>
            </a:r>
          </a:p>
          <a:p>
            <a:r>
              <a:rPr lang="en-US" b="1" dirty="0">
                <a:solidFill>
                  <a:schemeClr val="bg1"/>
                </a:solidFill>
              </a:rPr>
              <a:t>a new String object will be created hence immutability is the main disadvantage</a:t>
            </a:r>
          </a:p>
          <a:p>
            <a:r>
              <a:rPr lang="en-US" b="1" dirty="0">
                <a:solidFill>
                  <a:schemeClr val="bg1"/>
                </a:solidFill>
              </a:rPr>
              <a:t>of </a:t>
            </a:r>
            <a:r>
              <a:rPr lang="en-US" b="1" dirty="0" err="1">
                <a:solidFill>
                  <a:schemeClr val="bg1"/>
                </a:solidFill>
              </a:rPr>
              <a:t>scp</a:t>
            </a:r>
            <a:r>
              <a:rPr lang="en-US" b="1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3058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67400" y="971550"/>
            <a:ext cx="243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/>
              <a:t>FAQS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5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" y="819150"/>
            <a:ext cx="36576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For any java object whether it is predefine or customized the most commonly</a:t>
            </a:r>
          </a:p>
          <a:p>
            <a:r>
              <a:rPr lang="en-US" b="1" dirty="0">
                <a:solidFill>
                  <a:schemeClr val="bg1"/>
                </a:solidFill>
              </a:rPr>
              <a:t>required methods are encapsulated into a separate class which is nothing but</a:t>
            </a:r>
          </a:p>
          <a:p>
            <a:r>
              <a:rPr lang="en-US" b="1" dirty="0">
                <a:solidFill>
                  <a:schemeClr val="bg1"/>
                </a:solidFill>
              </a:rPr>
              <a:t>object class.</a:t>
            </a:r>
          </a:p>
          <a:p>
            <a:r>
              <a:rPr lang="en-US" b="1" dirty="0">
                <a:solidFill>
                  <a:schemeClr val="bg1"/>
                </a:solidFill>
              </a:rPr>
              <a:t>2. As object class acts as a root (or) parent (or) super for all java classes, by default</a:t>
            </a:r>
          </a:p>
          <a:p>
            <a:r>
              <a:rPr lang="en-US" b="1" dirty="0">
                <a:solidFill>
                  <a:schemeClr val="bg1"/>
                </a:solidFill>
              </a:rPr>
              <a:t>its methods are available to every java class.</a:t>
            </a:r>
          </a:p>
          <a:p>
            <a:r>
              <a:rPr lang="en-US" b="1" dirty="0">
                <a:solidFill>
                  <a:schemeClr val="bg1"/>
                </a:solidFill>
              </a:rPr>
              <a:t>3. Note : If our class doesn't extends any other class then it is the direct child class</a:t>
            </a:r>
          </a:p>
          <a:p>
            <a:r>
              <a:rPr lang="en-US" b="1" dirty="0">
                <a:solidFill>
                  <a:schemeClr val="bg1"/>
                </a:solidFill>
              </a:rPr>
              <a:t>of object</a:t>
            </a:r>
          </a:p>
          <a:p>
            <a:r>
              <a:rPr lang="en-US" b="1" dirty="0">
                <a:solidFill>
                  <a:schemeClr val="bg1"/>
                </a:solidFill>
              </a:rPr>
              <a:t>If our class extends any other class then it is the indirect child class of Object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62400" y="209550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following is the list of all methods present in </a:t>
            </a:r>
            <a:r>
              <a:rPr lang="en-US" b="1" dirty="0" err="1">
                <a:solidFill>
                  <a:schemeClr val="bg1"/>
                </a:solidFill>
              </a:rPr>
              <a:t>java.lang</a:t>
            </a:r>
            <a:r>
              <a:rPr lang="en-US" b="1" dirty="0">
                <a:solidFill>
                  <a:schemeClr val="bg1"/>
                </a:solidFill>
              </a:rPr>
              <a:t> Object class 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1. public String </a:t>
            </a:r>
            <a:r>
              <a:rPr lang="en-US" b="1" dirty="0" err="1">
                <a:solidFill>
                  <a:schemeClr val="bg1"/>
                </a:solidFill>
              </a:rPr>
              <a:t>toString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>
                <a:solidFill>
                  <a:schemeClr val="bg1"/>
                </a:solidFill>
              </a:rPr>
              <a:t>2. public native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hashCode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>
                <a:solidFill>
                  <a:schemeClr val="bg1"/>
                </a:solidFill>
              </a:rPr>
              <a:t>3. public </a:t>
            </a:r>
            <a:r>
              <a:rPr lang="en-US" b="1" dirty="0" err="1">
                <a:solidFill>
                  <a:schemeClr val="bg1"/>
                </a:solidFill>
              </a:rPr>
              <a:t>boolean</a:t>
            </a:r>
            <a:r>
              <a:rPr lang="en-US" b="1" dirty="0">
                <a:solidFill>
                  <a:schemeClr val="bg1"/>
                </a:solidFill>
              </a:rPr>
              <a:t> equals(Object o);</a:t>
            </a:r>
          </a:p>
          <a:p>
            <a:r>
              <a:rPr lang="en-US" b="1" dirty="0">
                <a:solidFill>
                  <a:schemeClr val="bg1"/>
                </a:solidFill>
              </a:rPr>
              <a:t>4. protected native Object clone()throws </a:t>
            </a:r>
            <a:r>
              <a:rPr lang="en-US" b="1" dirty="0" err="1">
                <a:solidFill>
                  <a:schemeClr val="bg1"/>
                </a:solidFill>
              </a:rPr>
              <a:t>CloneNotSupportedException</a:t>
            </a:r>
            <a:r>
              <a:rPr lang="en-US" b="1" dirty="0">
                <a:solidFill>
                  <a:schemeClr val="bg1"/>
                </a:solidFill>
              </a:rPr>
              <a:t>;</a:t>
            </a:r>
          </a:p>
          <a:p>
            <a:r>
              <a:rPr lang="en-US" b="1" dirty="0">
                <a:solidFill>
                  <a:schemeClr val="bg1"/>
                </a:solidFill>
              </a:rPr>
              <a:t>5. public final Class </a:t>
            </a:r>
            <a:r>
              <a:rPr lang="en-US" b="1" dirty="0" err="1">
                <a:solidFill>
                  <a:schemeClr val="bg1"/>
                </a:solidFill>
              </a:rPr>
              <a:t>getClass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>
                <a:solidFill>
                  <a:schemeClr val="bg1"/>
                </a:solidFill>
              </a:rPr>
              <a:t>6. protected void finalize()throws </a:t>
            </a:r>
            <a:r>
              <a:rPr lang="en-US" b="1" dirty="0" err="1">
                <a:solidFill>
                  <a:schemeClr val="bg1"/>
                </a:solidFill>
              </a:rPr>
              <a:t>Throwable</a:t>
            </a:r>
            <a:r>
              <a:rPr lang="en-US" b="1" dirty="0">
                <a:solidFill>
                  <a:schemeClr val="bg1"/>
                </a:solidFill>
              </a:rPr>
              <a:t>;</a:t>
            </a:r>
          </a:p>
          <a:p>
            <a:r>
              <a:rPr lang="en-US" b="1" dirty="0">
                <a:solidFill>
                  <a:schemeClr val="bg1"/>
                </a:solidFill>
              </a:rPr>
              <a:t>7. public final void wait() throws </a:t>
            </a:r>
            <a:r>
              <a:rPr lang="en-US" b="1" dirty="0" err="1">
                <a:solidFill>
                  <a:schemeClr val="bg1"/>
                </a:solidFill>
              </a:rPr>
              <a:t>InterruptedException</a:t>
            </a:r>
            <a:r>
              <a:rPr lang="en-US" b="1" dirty="0">
                <a:solidFill>
                  <a:schemeClr val="bg1"/>
                </a:solidFill>
              </a:rPr>
              <a:t>;</a:t>
            </a:r>
          </a:p>
          <a:p>
            <a:r>
              <a:rPr lang="en-US" b="1" dirty="0">
                <a:solidFill>
                  <a:schemeClr val="bg1"/>
                </a:solidFill>
              </a:rPr>
              <a:t>8. public final native void wait()throws </a:t>
            </a:r>
            <a:r>
              <a:rPr lang="en-US" b="1" dirty="0" err="1">
                <a:solidFill>
                  <a:schemeClr val="bg1"/>
                </a:solidFill>
              </a:rPr>
              <a:t>InterruptedException</a:t>
            </a:r>
            <a:r>
              <a:rPr lang="en-US" b="1" dirty="0">
                <a:solidFill>
                  <a:schemeClr val="bg1"/>
                </a:solidFill>
              </a:rPr>
              <a:t>;</a:t>
            </a:r>
          </a:p>
          <a:p>
            <a:r>
              <a:rPr lang="en-US" b="1" dirty="0">
                <a:solidFill>
                  <a:schemeClr val="bg1"/>
                </a:solidFill>
              </a:rPr>
              <a:t>9. public final void wait(long </a:t>
            </a:r>
            <a:r>
              <a:rPr lang="en-US" b="1" dirty="0" err="1">
                <a:solidFill>
                  <a:schemeClr val="bg1"/>
                </a:solidFill>
              </a:rPr>
              <a:t>ms,int</a:t>
            </a:r>
            <a:r>
              <a:rPr lang="en-US" b="1" dirty="0">
                <a:solidFill>
                  <a:schemeClr val="bg1"/>
                </a:solidFill>
              </a:rPr>
              <a:t> ns)throws </a:t>
            </a:r>
            <a:r>
              <a:rPr lang="en-US" b="1" dirty="0" err="1">
                <a:solidFill>
                  <a:schemeClr val="bg1"/>
                </a:solidFill>
              </a:rPr>
              <a:t>InterruptedException</a:t>
            </a:r>
            <a:r>
              <a:rPr lang="en-US" b="1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b="1" dirty="0">
                <a:solidFill>
                  <a:schemeClr val="bg1"/>
                </a:solidFill>
              </a:rPr>
              <a:t>10. public final native void notify();</a:t>
            </a:r>
          </a:p>
          <a:p>
            <a:r>
              <a:rPr lang="en-US" b="1" dirty="0">
                <a:solidFill>
                  <a:schemeClr val="bg1"/>
                </a:solidFill>
              </a:rPr>
              <a:t>11. public final native void </a:t>
            </a:r>
            <a:r>
              <a:rPr lang="en-US" b="1" dirty="0" err="1">
                <a:solidFill>
                  <a:schemeClr val="bg1"/>
                </a:solidFill>
              </a:rPr>
              <a:t>notifyAll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48551" y="483572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1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16717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What </a:t>
            </a:r>
            <a:r>
              <a:rPr lang="en-US" b="1" dirty="0">
                <a:solidFill>
                  <a:schemeClr val="bg1"/>
                </a:solidFill>
              </a:rPr>
              <a:t>is the main difference between String and </a:t>
            </a:r>
            <a:r>
              <a:rPr lang="en-US" b="1" dirty="0" err="1">
                <a:solidFill>
                  <a:schemeClr val="bg1"/>
                </a:solidFill>
              </a:rPr>
              <a:t>StringBuilder</a:t>
            </a:r>
            <a:r>
              <a:rPr lang="en-US" b="1" dirty="0" smtClean="0">
                <a:solidFill>
                  <a:schemeClr val="bg1"/>
                </a:solidFill>
              </a:rPr>
              <a:t>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What </a:t>
            </a:r>
            <a:r>
              <a:rPr lang="en-US" b="1" dirty="0">
                <a:solidFill>
                  <a:schemeClr val="bg1"/>
                </a:solidFill>
              </a:rPr>
              <a:t>is the main difference between String and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?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Other than immutability and mutability is there any other difference between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and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65" y="207564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 String .equals( ) method meant for content comparison where as in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meant for reference </a:t>
            </a:r>
            <a:r>
              <a:rPr lang="en-US" b="1" dirty="0" err="1">
                <a:solidFill>
                  <a:schemeClr val="bg1"/>
                </a:solidFill>
              </a:rPr>
              <a:t>comparision</a:t>
            </a:r>
            <a:r>
              <a:rPr lang="en-US" b="1" dirty="0">
                <a:solidFill>
                  <a:schemeClr val="bg1"/>
                </a:solidFill>
              </a:rPr>
              <a:t> 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2952750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is the meaning of immutability and mutability</a:t>
            </a:r>
            <a:r>
              <a:rPr lang="en-US" b="1" dirty="0" smtClean="0">
                <a:solidFill>
                  <a:schemeClr val="bg1"/>
                </a:solidFill>
              </a:rPr>
              <a:t>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Explain immutability and mutability with an example</a:t>
            </a:r>
            <a:r>
              <a:rPr lang="en-US" b="1" dirty="0" smtClean="0">
                <a:solidFill>
                  <a:schemeClr val="bg1"/>
                </a:solidFill>
              </a:rPr>
              <a:t>?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What is SCP?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65" y="455318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 specially designed memory area for the String literals/objects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8406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76" y="86308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is the advantage of SCP</a:t>
            </a:r>
            <a:r>
              <a:rPr lang="en-US" b="1" dirty="0" smtClean="0">
                <a:solidFill>
                  <a:schemeClr val="bg1"/>
                </a:solidFill>
              </a:rPr>
              <a:t>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      Instead </a:t>
            </a:r>
            <a:r>
              <a:rPr lang="en-US" b="1" dirty="0">
                <a:solidFill>
                  <a:schemeClr val="bg1"/>
                </a:solidFill>
              </a:rPr>
              <a:t>of creating a separate object for every requirement we can create </a:t>
            </a:r>
            <a:r>
              <a:rPr lang="en-US" b="1" dirty="0" smtClean="0">
                <a:solidFill>
                  <a:schemeClr val="bg1"/>
                </a:solidFill>
              </a:rPr>
              <a:t>only one </a:t>
            </a:r>
            <a:r>
              <a:rPr lang="en-US" b="1" dirty="0">
                <a:solidFill>
                  <a:schemeClr val="bg1"/>
                </a:solidFill>
              </a:rPr>
              <a:t>object and we can reuse same object for every requirement. This </a:t>
            </a:r>
            <a:r>
              <a:rPr lang="en-US" b="1" dirty="0" smtClean="0">
                <a:solidFill>
                  <a:schemeClr val="bg1"/>
                </a:solidFill>
              </a:rPr>
              <a:t>approach improves </a:t>
            </a:r>
            <a:r>
              <a:rPr lang="en-US" b="1" dirty="0">
                <a:solidFill>
                  <a:schemeClr val="bg1"/>
                </a:solidFill>
              </a:rPr>
              <a:t>performance and memory utilization.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76" y="1686746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is the disadvantage of </a:t>
            </a:r>
            <a:r>
              <a:rPr lang="en-US" b="1" dirty="0" smtClean="0">
                <a:solidFill>
                  <a:schemeClr val="bg1"/>
                </a:solidFill>
              </a:rPr>
              <a:t>SCP?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    In </a:t>
            </a:r>
            <a:r>
              <a:rPr lang="en-US" b="1" dirty="0">
                <a:solidFill>
                  <a:schemeClr val="bg1"/>
                </a:solidFill>
              </a:rPr>
              <a:t>SCP as several references pointing to the same object by using one reference </a:t>
            </a:r>
            <a:r>
              <a:rPr lang="en-US" b="1" dirty="0" smtClean="0">
                <a:solidFill>
                  <a:schemeClr val="bg1"/>
                </a:solidFill>
              </a:rPr>
              <a:t>if we </a:t>
            </a:r>
            <a:r>
              <a:rPr lang="en-US" b="1" dirty="0">
                <a:solidFill>
                  <a:schemeClr val="bg1"/>
                </a:solidFill>
              </a:rPr>
              <a:t>are performing any changes the remaining references will be inflected. </a:t>
            </a:r>
            <a:r>
              <a:rPr lang="en-US" b="1" dirty="0" smtClean="0">
                <a:solidFill>
                  <a:schemeClr val="bg1"/>
                </a:solidFill>
              </a:rPr>
              <a:t>To prevent </a:t>
            </a:r>
            <a:r>
              <a:rPr lang="en-US" b="1" dirty="0">
                <a:solidFill>
                  <a:schemeClr val="bg1"/>
                </a:solidFill>
              </a:rPr>
              <a:t>this compulsory String objects should be immutable. That </a:t>
            </a:r>
            <a:r>
              <a:rPr lang="en-US" b="1" dirty="0" smtClean="0">
                <a:solidFill>
                  <a:schemeClr val="bg1"/>
                </a:solidFill>
              </a:rPr>
              <a:t>is immutability </a:t>
            </a:r>
            <a:r>
              <a:rPr lang="en-US" b="1" dirty="0">
                <a:solidFill>
                  <a:schemeClr val="bg1"/>
                </a:solidFill>
              </a:rPr>
              <a:t>is the disadvantage of SCP.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6" y="363855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Why SCP like concept available only for the String but not for the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 smtClean="0">
                <a:solidFill>
                  <a:schemeClr val="bg1"/>
                </a:solidFill>
              </a:rPr>
              <a:t>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As String object is the most commonly used object sun people provided </a:t>
            </a:r>
            <a:r>
              <a:rPr lang="en-US" b="1" dirty="0" smtClean="0">
                <a:solidFill>
                  <a:schemeClr val="bg1"/>
                </a:solidFill>
              </a:rPr>
              <a:t>a specially </a:t>
            </a:r>
            <a:r>
              <a:rPr lang="en-US" b="1" dirty="0">
                <a:solidFill>
                  <a:schemeClr val="bg1"/>
                </a:solidFill>
              </a:rPr>
              <a:t>designed memory area like SCP </a:t>
            </a:r>
            <a:r>
              <a:rPr lang="en-US" b="1" dirty="0" smtClean="0">
                <a:solidFill>
                  <a:schemeClr val="bg1"/>
                </a:solidFill>
              </a:rPr>
              <a:t>to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9776" y="95193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improve memory utilization </a:t>
            </a:r>
            <a:r>
              <a:rPr lang="en-US" b="1" dirty="0" smtClean="0">
                <a:solidFill>
                  <a:schemeClr val="bg1"/>
                </a:solidFill>
              </a:rPr>
              <a:t>and performance. But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object is not commonly used object hence specially </a:t>
            </a:r>
            <a:r>
              <a:rPr lang="en-US" b="1" dirty="0" smtClean="0">
                <a:solidFill>
                  <a:schemeClr val="bg1"/>
                </a:solidFill>
              </a:rPr>
              <a:t>designed memory </a:t>
            </a:r>
            <a:r>
              <a:rPr lang="en-US" b="1" dirty="0">
                <a:solidFill>
                  <a:schemeClr val="bg1"/>
                </a:solidFill>
              </a:rPr>
              <a:t>area is not at all required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9776" y="1123950"/>
            <a:ext cx="4572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Why String objects are immutable where as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objects are mutable</a:t>
            </a:r>
            <a:r>
              <a:rPr lang="en-US" b="1" dirty="0" smtClean="0">
                <a:solidFill>
                  <a:schemeClr val="bg1"/>
                </a:solidFill>
              </a:rPr>
              <a:t>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   In </a:t>
            </a:r>
            <a:r>
              <a:rPr lang="en-US" b="1" dirty="0">
                <a:solidFill>
                  <a:schemeClr val="bg1"/>
                </a:solidFill>
              </a:rPr>
              <a:t>the case of String as several references pointing to the same object, by using</a:t>
            </a:r>
          </a:p>
          <a:p>
            <a:r>
              <a:rPr lang="en-US" b="1" dirty="0">
                <a:solidFill>
                  <a:schemeClr val="bg1"/>
                </a:solidFill>
              </a:rPr>
              <a:t>one reference if we are allowed perform the change the remaining references will</a:t>
            </a:r>
          </a:p>
          <a:p>
            <a:r>
              <a:rPr lang="en-US" b="1" dirty="0">
                <a:solidFill>
                  <a:schemeClr val="bg1"/>
                </a:solidFill>
              </a:rPr>
              <a:t>be impacted. To prevent this once we created a String object we can't perform</a:t>
            </a:r>
          </a:p>
          <a:p>
            <a:r>
              <a:rPr lang="en-US" b="1" dirty="0">
                <a:solidFill>
                  <a:schemeClr val="bg1"/>
                </a:solidFill>
              </a:rPr>
              <a:t>any change in the existing object that is immutability is only due to SCP.</a:t>
            </a:r>
          </a:p>
          <a:p>
            <a:r>
              <a:rPr lang="en-US" b="1" dirty="0">
                <a:solidFill>
                  <a:schemeClr val="bg1"/>
                </a:solidFill>
              </a:rPr>
              <a:t>But in the case of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for every requirement we are creating a </a:t>
            </a:r>
            <a:r>
              <a:rPr lang="en-US" b="1" dirty="0" smtClean="0">
                <a:solidFill>
                  <a:schemeClr val="bg1"/>
                </a:solidFill>
              </a:rPr>
              <a:t>separate object </a:t>
            </a:r>
            <a:r>
              <a:rPr lang="en-US" b="1" dirty="0">
                <a:solidFill>
                  <a:schemeClr val="bg1"/>
                </a:solidFill>
              </a:rPr>
              <a:t>will be created by using one reference if we are performing any change </a:t>
            </a:r>
            <a:r>
              <a:rPr lang="en-US" b="1" dirty="0" smtClean="0">
                <a:solidFill>
                  <a:schemeClr val="bg1"/>
                </a:solidFill>
              </a:rPr>
              <a:t>in the </a:t>
            </a:r>
            <a:r>
              <a:rPr lang="en-US" b="1" dirty="0">
                <a:solidFill>
                  <a:schemeClr val="bg1"/>
                </a:solidFill>
              </a:rPr>
              <a:t>object the remaining references won't be impacted hence immutability</a:t>
            </a:r>
          </a:p>
          <a:p>
            <a:r>
              <a:rPr lang="en-US" b="1" dirty="0">
                <a:solidFill>
                  <a:schemeClr val="bg1"/>
                </a:solidFill>
              </a:rPr>
              <a:t>concept is not require for the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534400" y="4726332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25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735662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340644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Similar </a:t>
            </a:r>
            <a:r>
              <a:rPr lang="en-US" b="1" dirty="0">
                <a:solidFill>
                  <a:schemeClr val="bg1"/>
                </a:solidFill>
              </a:rPr>
              <a:t>to String objects any other objects are immutable in java?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        In </a:t>
            </a:r>
            <a:r>
              <a:rPr lang="en-US" b="1" dirty="0">
                <a:solidFill>
                  <a:schemeClr val="bg1"/>
                </a:solidFill>
              </a:rPr>
              <a:t>addition to String objects , all wrapper objects are immutable in java.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Is it possible to create our own mutable class</a:t>
            </a:r>
            <a:r>
              <a:rPr lang="en-US" b="1" dirty="0" smtClean="0">
                <a:solidFill>
                  <a:schemeClr val="bg1"/>
                </a:solidFill>
              </a:rPr>
              <a:t>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Yes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Explain the process of creating our own immutable class with an example</a:t>
            </a:r>
            <a:r>
              <a:rPr lang="en-US" b="1" dirty="0" smtClean="0">
                <a:solidFill>
                  <a:schemeClr val="bg1"/>
                </a:solidFill>
              </a:rPr>
              <a:t>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What </a:t>
            </a:r>
            <a:r>
              <a:rPr lang="en-US" b="1" dirty="0">
                <a:solidFill>
                  <a:schemeClr val="bg1"/>
                </a:solidFill>
              </a:rPr>
              <a:t>is the difference between final and immutability</a:t>
            </a:r>
            <a:r>
              <a:rPr lang="en-US" b="1" dirty="0" smtClean="0">
                <a:solidFill>
                  <a:schemeClr val="bg1"/>
                </a:solidFill>
              </a:rPr>
              <a:t>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What is interning of String objects?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10600" y="478155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86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5000" y="971550"/>
            <a:ext cx="27432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Interning of String objects</a:t>
            </a:r>
            <a:endParaRPr lang="en-US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3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208" y="819150"/>
            <a:ext cx="4572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By using heap object reference, if we want to get corresponding SCP object , then we</a:t>
            </a:r>
          </a:p>
          <a:p>
            <a:r>
              <a:rPr lang="en-US" b="1" dirty="0">
                <a:solidFill>
                  <a:schemeClr val="bg1"/>
                </a:solidFill>
              </a:rPr>
              <a:t>should go for intern() method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Example 1: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s1=new String("</a:t>
            </a:r>
            <a:r>
              <a:rPr lang="en-US" b="1" dirty="0" err="1">
                <a:solidFill>
                  <a:schemeClr val="bg1"/>
                </a:solidFill>
              </a:rPr>
              <a:t>bhaskar</a:t>
            </a:r>
            <a:r>
              <a:rPr lang="en-US" b="1" dirty="0">
                <a:solidFill>
                  <a:schemeClr val="bg1"/>
                </a:solidFill>
              </a:rPr>
              <a:t>");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s2=s1.intern();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(s1==s2); //false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s3="</a:t>
            </a:r>
            <a:r>
              <a:rPr lang="en-US" b="1" dirty="0" err="1">
                <a:solidFill>
                  <a:schemeClr val="bg1"/>
                </a:solidFill>
              </a:rPr>
              <a:t>bhaskar</a:t>
            </a:r>
            <a:r>
              <a:rPr lang="en-US" b="1" dirty="0">
                <a:solidFill>
                  <a:schemeClr val="bg1"/>
                </a:solidFill>
              </a:rPr>
              <a:t>";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(s2==s3);//true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Diagram: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200150"/>
            <a:ext cx="475096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8458200" y="4629150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26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3581400" y="3918871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If the corresponding object is not there in SCP then intern() method itself will create</a:t>
            </a:r>
          </a:p>
          <a:p>
            <a:r>
              <a:rPr lang="en-US" b="1" dirty="0">
                <a:solidFill>
                  <a:schemeClr val="bg1"/>
                </a:solidFill>
              </a:rPr>
              <a:t>that object and returns it.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0502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5697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 2: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s1=new String("</a:t>
            </a:r>
            <a:r>
              <a:rPr lang="en-US" b="1" dirty="0" err="1">
                <a:solidFill>
                  <a:schemeClr val="bg1"/>
                </a:solidFill>
              </a:rPr>
              <a:t>bhaskar</a:t>
            </a:r>
            <a:r>
              <a:rPr lang="en-US" b="1" dirty="0">
                <a:solidFill>
                  <a:schemeClr val="bg1"/>
                </a:solidFill>
              </a:rPr>
              <a:t>");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s2=s1.concat("software");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s3=s2.intern();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s4="</a:t>
            </a:r>
            <a:r>
              <a:rPr lang="en-US" b="1" dirty="0" err="1">
                <a:solidFill>
                  <a:schemeClr val="bg1"/>
                </a:solidFill>
              </a:rPr>
              <a:t>bhaskarsoftware</a:t>
            </a:r>
            <a:r>
              <a:rPr lang="en-US" b="1" dirty="0">
                <a:solidFill>
                  <a:schemeClr val="bg1"/>
                </a:solidFill>
              </a:rPr>
              <a:t>";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(s3==s4);//true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62150"/>
            <a:ext cx="4791075" cy="268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8686800" y="47815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27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067133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5000" y="971550"/>
            <a:ext cx="27432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String class constructors</a:t>
            </a:r>
            <a:endParaRPr lang="en-US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54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1915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String s=new String();</a:t>
            </a:r>
          </a:p>
          <a:p>
            <a:r>
              <a:rPr lang="en-US" b="1" dirty="0">
                <a:solidFill>
                  <a:schemeClr val="bg1"/>
                </a:solidFill>
              </a:rPr>
              <a:t>Creates an empty String Object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String </a:t>
            </a:r>
            <a:r>
              <a:rPr lang="en-US" b="1" dirty="0">
                <a:solidFill>
                  <a:schemeClr val="bg1"/>
                </a:solidFill>
              </a:rPr>
              <a:t>s=new String(String literals);</a:t>
            </a:r>
          </a:p>
          <a:p>
            <a:r>
              <a:rPr lang="en-US" b="1" dirty="0">
                <a:solidFill>
                  <a:schemeClr val="bg1"/>
                </a:solidFill>
              </a:rPr>
              <a:t>To create an equivalent String object for the given String literal on the heap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String </a:t>
            </a:r>
            <a:r>
              <a:rPr lang="en-US" b="1" dirty="0">
                <a:solidFill>
                  <a:schemeClr val="bg1"/>
                </a:solidFill>
              </a:rPr>
              <a:t>s=new String(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);</a:t>
            </a:r>
          </a:p>
          <a:p>
            <a:r>
              <a:rPr lang="en-US" b="1" dirty="0">
                <a:solidFill>
                  <a:schemeClr val="bg1"/>
                </a:solidFill>
              </a:rPr>
              <a:t>Creates an equivalent String object for the given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String </a:t>
            </a:r>
            <a:r>
              <a:rPr lang="en-US" b="1" dirty="0">
                <a:solidFill>
                  <a:schemeClr val="bg1"/>
                </a:solidFill>
              </a:rPr>
              <a:t>s=new String(char[] </a:t>
            </a:r>
            <a:r>
              <a:rPr lang="en-US" b="1" dirty="0" err="1">
                <a:solidFill>
                  <a:schemeClr val="bg1"/>
                </a:solidFill>
              </a:rPr>
              <a:t>ch</a:t>
            </a:r>
            <a:r>
              <a:rPr lang="en-US" b="1" dirty="0">
                <a:solidFill>
                  <a:schemeClr val="bg1"/>
                </a:solidFill>
              </a:rPr>
              <a:t>);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86800" y="47053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27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4271253" y="20782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creates an equivalent String object for the given char[ ] array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char[] </a:t>
            </a:r>
            <a:r>
              <a:rPr lang="en-US" b="1" dirty="0" err="1">
                <a:solidFill>
                  <a:schemeClr val="bg1"/>
                </a:solidFill>
              </a:rPr>
              <a:t>ch</a:t>
            </a:r>
            <a:r>
              <a:rPr lang="en-US" b="1" dirty="0">
                <a:solidFill>
                  <a:schemeClr val="bg1"/>
                </a:solidFill>
              </a:rPr>
              <a:t>={'</a:t>
            </a:r>
            <a:r>
              <a:rPr lang="en-US" b="1" dirty="0" err="1">
                <a:solidFill>
                  <a:schemeClr val="bg1"/>
                </a:solidFill>
              </a:rPr>
              <a:t>a','b','c</a:t>
            </a:r>
            <a:r>
              <a:rPr lang="en-US" b="1" dirty="0">
                <a:solidFill>
                  <a:schemeClr val="bg1"/>
                </a:solidFill>
              </a:rPr>
              <a:t>'} 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s=new String(</a:t>
            </a:r>
            <a:r>
              <a:rPr lang="en-US" b="1" dirty="0" err="1">
                <a:solidFill>
                  <a:schemeClr val="bg1"/>
                </a:solidFill>
              </a:rPr>
              <a:t>ch</a:t>
            </a:r>
            <a:r>
              <a:rPr lang="en-US" b="1" dirty="0">
                <a:solidFill>
                  <a:schemeClr val="bg1"/>
                </a:solidFill>
              </a:rPr>
              <a:t>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ch</a:t>
            </a:r>
            <a:r>
              <a:rPr lang="en-US" b="1" dirty="0">
                <a:solidFill>
                  <a:schemeClr val="bg1"/>
                </a:solidFill>
              </a:rPr>
              <a:t>);//</a:t>
            </a:r>
            <a:r>
              <a:rPr lang="en-US" b="1" dirty="0" err="1">
                <a:solidFill>
                  <a:schemeClr val="bg1"/>
                </a:solidFill>
              </a:rPr>
              <a:t>abc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4291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200" y="971550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String s=new String(byte[] b</a:t>
            </a:r>
            <a:r>
              <a:rPr lang="en-US" b="1" dirty="0" smtClean="0">
                <a:solidFill>
                  <a:schemeClr val="bg1"/>
                </a:solidFill>
              </a:rPr>
              <a:t>);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Create an equivalent String object for the given byte[] array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byte[] b={100,101,102};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s=new String(b);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(s);//</a:t>
            </a:r>
            <a:r>
              <a:rPr lang="en-US" b="1" dirty="0" err="1">
                <a:solidFill>
                  <a:schemeClr val="bg1"/>
                </a:solidFill>
              </a:rPr>
              <a:t>def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6176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5000" y="971550"/>
            <a:ext cx="32004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Important methods of String class</a:t>
            </a:r>
            <a:endParaRPr lang="en-US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ctrTitle" idx="4294967295"/>
          </p:nvPr>
        </p:nvSpPr>
        <p:spPr>
          <a:xfrm>
            <a:off x="747275" y="966425"/>
            <a:ext cx="4448914" cy="169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6000" b="1" dirty="0" err="1"/>
              <a:t>toString</a:t>
            </a:r>
            <a:r>
              <a:rPr lang="en-US" sz="6000" b="1" dirty="0"/>
              <a:t>( ) method</a:t>
            </a:r>
            <a:endParaRPr sz="6000" dirty="0"/>
          </a:p>
        </p:txBody>
      </p:sp>
      <p:sp>
        <p:nvSpPr>
          <p:cNvPr id="147" name="Google Shape;147;p19"/>
          <p:cNvSpPr/>
          <p:nvPr/>
        </p:nvSpPr>
        <p:spPr>
          <a:xfrm>
            <a:off x="6494491" y="3662706"/>
            <a:ext cx="328208" cy="31338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19"/>
          <p:cNvGrpSpPr/>
          <p:nvPr/>
        </p:nvGrpSpPr>
        <p:grpSpPr>
          <a:xfrm>
            <a:off x="6087000" y="1902811"/>
            <a:ext cx="1406159" cy="1406531"/>
            <a:chOff x="6654650" y="3665275"/>
            <a:chExt cx="409100" cy="409125"/>
          </a:xfrm>
        </p:grpSpPr>
        <p:sp>
          <p:nvSpPr>
            <p:cNvPr id="149" name="Google Shape;14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19"/>
          <p:cNvGrpSpPr/>
          <p:nvPr/>
        </p:nvGrpSpPr>
        <p:grpSpPr>
          <a:xfrm rot="1056918">
            <a:off x="4731685" y="3008607"/>
            <a:ext cx="929009" cy="929132"/>
            <a:chOff x="570875" y="4322250"/>
            <a:chExt cx="443300" cy="443325"/>
          </a:xfrm>
        </p:grpSpPr>
        <p:sp>
          <p:nvSpPr>
            <p:cNvPr id="152" name="Google Shape;15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9"/>
          <p:cNvSpPr/>
          <p:nvPr/>
        </p:nvSpPr>
        <p:spPr>
          <a:xfrm rot="2466725">
            <a:off x="4836185" y="2175386"/>
            <a:ext cx="456024" cy="43542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9"/>
          <p:cNvSpPr/>
          <p:nvPr/>
        </p:nvSpPr>
        <p:spPr>
          <a:xfrm rot="-1609335">
            <a:off x="5503104" y="2449369"/>
            <a:ext cx="328153" cy="31333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9"/>
          <p:cNvSpPr/>
          <p:nvPr/>
        </p:nvSpPr>
        <p:spPr>
          <a:xfrm rot="2926353">
            <a:off x="7492949" y="2697599"/>
            <a:ext cx="245755" cy="23465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9"/>
          <p:cNvSpPr/>
          <p:nvPr/>
        </p:nvSpPr>
        <p:spPr>
          <a:xfrm rot="-1609413">
            <a:off x="6470219" y="1125535"/>
            <a:ext cx="221416" cy="21141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1" name="Google Shape;161;p19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162" name="Google Shape;162;p1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657" y="895350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public char </a:t>
            </a:r>
            <a:r>
              <a:rPr lang="en-US" b="1" dirty="0" err="1">
                <a:solidFill>
                  <a:schemeClr val="bg1"/>
                </a:solidFill>
              </a:rPr>
              <a:t>charAt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index);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Returns the character locating at specified index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Example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s="</a:t>
            </a:r>
            <a:r>
              <a:rPr lang="en-US" b="1" dirty="0" err="1">
                <a:solidFill>
                  <a:schemeClr val="bg1"/>
                </a:solidFill>
              </a:rPr>
              <a:t>ashok</a:t>
            </a:r>
            <a:r>
              <a:rPr lang="en-US" b="1" dirty="0">
                <a:solidFill>
                  <a:schemeClr val="bg1"/>
                </a:solidFill>
              </a:rPr>
              <a:t>";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s.charAt</a:t>
            </a:r>
            <a:r>
              <a:rPr lang="en-US" b="1" dirty="0">
                <a:solidFill>
                  <a:schemeClr val="bg1"/>
                </a:solidFill>
              </a:rPr>
              <a:t>(3));//o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s.charAt</a:t>
            </a:r>
            <a:r>
              <a:rPr lang="en-US" b="1" dirty="0">
                <a:solidFill>
                  <a:schemeClr val="bg1"/>
                </a:solidFill>
              </a:rPr>
              <a:t>(100));// RE :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StringIndexOutOfBoundsException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// index is zero based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19600" y="590550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public String </a:t>
            </a:r>
            <a:r>
              <a:rPr lang="en-US" b="1" dirty="0" err="1">
                <a:solidFill>
                  <a:schemeClr val="bg1"/>
                </a:solidFill>
              </a:rPr>
              <a:t>concat</a:t>
            </a:r>
            <a:r>
              <a:rPr lang="en-US" b="1" dirty="0">
                <a:solidFill>
                  <a:schemeClr val="bg1"/>
                </a:solidFill>
              </a:rPr>
              <a:t>(String </a:t>
            </a:r>
            <a:r>
              <a:rPr lang="en-US" b="1" dirty="0" err="1">
                <a:solidFill>
                  <a:schemeClr val="bg1"/>
                </a:solidFill>
              </a:rPr>
              <a:t>str</a:t>
            </a:r>
            <a:r>
              <a:rPr lang="en-US" b="1" dirty="0" smtClean="0">
                <a:solidFill>
                  <a:schemeClr val="bg1"/>
                </a:solidFill>
              </a:rPr>
              <a:t>);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Example: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StringDemo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public </a:t>
            </a:r>
            <a:r>
              <a:rPr lang="en-US" b="1" dirty="0">
                <a:solidFill>
                  <a:schemeClr val="bg1"/>
                </a:solidFill>
              </a:rPr>
              <a:t>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</a:t>
            </a:r>
            <a:r>
              <a:rPr lang="en-US" b="1" dirty="0" smtClean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String s="</a:t>
            </a:r>
            <a:r>
              <a:rPr lang="en-US" b="1" dirty="0" err="1" smtClean="0">
                <a:solidFill>
                  <a:schemeClr val="bg1"/>
                </a:solidFill>
              </a:rPr>
              <a:t>ashok</a:t>
            </a:r>
            <a:r>
              <a:rPr lang="en-US" b="1" dirty="0" smtClean="0">
                <a:solidFill>
                  <a:schemeClr val="bg1"/>
                </a:solidFill>
              </a:rPr>
              <a:t>";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s=</a:t>
            </a:r>
            <a:r>
              <a:rPr lang="en-US" b="1" dirty="0" err="1">
                <a:solidFill>
                  <a:schemeClr val="bg1"/>
                </a:solidFill>
              </a:rPr>
              <a:t>s.concat</a:t>
            </a:r>
            <a:r>
              <a:rPr lang="en-US" b="1" dirty="0">
                <a:solidFill>
                  <a:schemeClr val="bg1"/>
                </a:solidFill>
              </a:rPr>
              <a:t>("software");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//</a:t>
            </a:r>
            <a:r>
              <a:rPr lang="en-US" b="1" dirty="0">
                <a:solidFill>
                  <a:schemeClr val="bg1"/>
                </a:solidFill>
              </a:rPr>
              <a:t>s=</a:t>
            </a:r>
            <a:r>
              <a:rPr lang="en-US" b="1" dirty="0" err="1">
                <a:solidFill>
                  <a:schemeClr val="bg1"/>
                </a:solidFill>
              </a:rPr>
              <a:t>s+"software</a:t>
            </a:r>
            <a:r>
              <a:rPr lang="en-US" b="1" dirty="0">
                <a:solidFill>
                  <a:schemeClr val="bg1"/>
                </a:solidFill>
              </a:rPr>
              <a:t>";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//</a:t>
            </a:r>
            <a:r>
              <a:rPr lang="en-US" b="1" dirty="0">
                <a:solidFill>
                  <a:schemeClr val="bg1"/>
                </a:solidFill>
              </a:rPr>
              <a:t>s+="software";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(s</a:t>
            </a:r>
            <a:r>
              <a:rPr lang="en-US" b="1" dirty="0">
                <a:solidFill>
                  <a:schemeClr val="bg1"/>
                </a:solidFill>
              </a:rPr>
              <a:t>);//</a:t>
            </a:r>
            <a:r>
              <a:rPr lang="en-US" b="1" dirty="0" err="1">
                <a:solidFill>
                  <a:schemeClr val="bg1"/>
                </a:solidFill>
              </a:rPr>
              <a:t>ashoksoftware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458200" y="4705350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28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122403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57150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overloaded "+" and "+=" operators also meant for concatenation purpose</a:t>
            </a:r>
          </a:p>
          <a:p>
            <a:r>
              <a:rPr lang="en-US" b="1" dirty="0">
                <a:solidFill>
                  <a:schemeClr val="bg1"/>
                </a:solidFill>
              </a:rPr>
              <a:t>only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boolean</a:t>
            </a:r>
            <a:r>
              <a:rPr lang="en-US" b="1" dirty="0">
                <a:solidFill>
                  <a:schemeClr val="bg1"/>
                </a:solidFill>
              </a:rPr>
              <a:t> equals(Object o);</a:t>
            </a:r>
          </a:p>
          <a:p>
            <a:r>
              <a:rPr lang="en-US" b="1" dirty="0">
                <a:solidFill>
                  <a:schemeClr val="bg1"/>
                </a:solidFill>
              </a:rPr>
              <a:t>For content comparison where case is important.</a:t>
            </a:r>
          </a:p>
          <a:p>
            <a:r>
              <a:rPr lang="en-US" b="1" dirty="0">
                <a:solidFill>
                  <a:schemeClr val="bg1"/>
                </a:solidFill>
              </a:rPr>
              <a:t>It is the overriding version of Object class .equals() method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boolean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equalsIgnoreCase</a:t>
            </a:r>
            <a:r>
              <a:rPr lang="en-US" b="1" dirty="0">
                <a:solidFill>
                  <a:schemeClr val="bg1"/>
                </a:solidFill>
              </a:rPr>
              <a:t>(String s);</a:t>
            </a:r>
          </a:p>
          <a:p>
            <a:r>
              <a:rPr lang="en-US" b="1" dirty="0">
                <a:solidFill>
                  <a:schemeClr val="bg1"/>
                </a:solidFill>
              </a:rPr>
              <a:t>For content comparison where case is not important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 smtClean="0">
                <a:solidFill>
                  <a:schemeClr val="bg1"/>
                </a:solidFill>
              </a:rPr>
              <a:t>StringDemo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s="java";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s.equals</a:t>
            </a:r>
            <a:r>
              <a:rPr lang="en-US" b="1" dirty="0">
                <a:solidFill>
                  <a:schemeClr val="bg1"/>
                </a:solidFill>
              </a:rPr>
              <a:t>("JAVA"));//false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s.equalsIgnoreCase</a:t>
            </a:r>
            <a:r>
              <a:rPr lang="en-US" b="1" dirty="0">
                <a:solidFill>
                  <a:schemeClr val="bg1"/>
                </a:solidFill>
              </a:rPr>
              <a:t>("JAVA"));//true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81600" y="514350"/>
            <a:ext cx="32004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Note: We can validate username by using .</a:t>
            </a:r>
            <a:r>
              <a:rPr lang="en-US" b="1" dirty="0" err="1">
                <a:solidFill>
                  <a:schemeClr val="bg1"/>
                </a:solidFill>
              </a:rPr>
              <a:t>equalsIgnoreCase</a:t>
            </a:r>
            <a:r>
              <a:rPr lang="en-US" b="1" dirty="0">
                <a:solidFill>
                  <a:schemeClr val="bg1"/>
                </a:solidFill>
              </a:rPr>
              <a:t>() method where</a:t>
            </a:r>
          </a:p>
          <a:p>
            <a:r>
              <a:rPr lang="en-US" b="1" dirty="0">
                <a:solidFill>
                  <a:schemeClr val="bg1"/>
                </a:solidFill>
              </a:rPr>
              <a:t>case is not important and we can validate password by using .equals() method</a:t>
            </a:r>
          </a:p>
          <a:p>
            <a:r>
              <a:rPr lang="en-US" b="1" dirty="0">
                <a:solidFill>
                  <a:schemeClr val="bg1"/>
                </a:solidFill>
              </a:rPr>
              <a:t>where case is important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1756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33350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public String substring(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begin);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 the substring from begin index to end of the string.</a:t>
            </a:r>
          </a:p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s="</a:t>
            </a:r>
            <a:r>
              <a:rPr lang="en-US" b="1" dirty="0" err="1">
                <a:solidFill>
                  <a:schemeClr val="bg1"/>
                </a:solidFill>
              </a:rPr>
              <a:t>ashoksoft</a:t>
            </a:r>
            <a:r>
              <a:rPr lang="en-US" b="1" dirty="0">
                <a:solidFill>
                  <a:schemeClr val="bg1"/>
                </a:solidFill>
              </a:rPr>
              <a:t>";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s.substring</a:t>
            </a:r>
            <a:r>
              <a:rPr lang="en-US" b="1" dirty="0">
                <a:solidFill>
                  <a:schemeClr val="bg1"/>
                </a:solidFill>
              </a:rPr>
              <a:t>(5));//soft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2578116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public String substring(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begin,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end);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Returns the substring from begin index to end-1 index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s="</a:t>
            </a:r>
            <a:r>
              <a:rPr lang="en-US" b="1" dirty="0" err="1">
                <a:solidFill>
                  <a:schemeClr val="bg1"/>
                </a:solidFill>
              </a:rPr>
              <a:t>ashoksoft</a:t>
            </a:r>
            <a:r>
              <a:rPr lang="en-US" b="1" dirty="0">
                <a:solidFill>
                  <a:schemeClr val="bg1"/>
                </a:solidFill>
              </a:rPr>
              <a:t>";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s.substring</a:t>
            </a:r>
            <a:r>
              <a:rPr lang="en-US" b="1" dirty="0">
                <a:solidFill>
                  <a:schemeClr val="bg1"/>
                </a:solidFill>
              </a:rPr>
              <a:t>(5));//soft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s.substring</a:t>
            </a:r>
            <a:r>
              <a:rPr lang="en-US" b="1" dirty="0">
                <a:solidFill>
                  <a:schemeClr val="bg1"/>
                </a:solidFill>
              </a:rPr>
              <a:t>(3,7));//</a:t>
            </a:r>
            <a:r>
              <a:rPr lang="en-US" b="1" dirty="0" err="1">
                <a:solidFill>
                  <a:schemeClr val="bg1"/>
                </a:solidFill>
              </a:rPr>
              <a:t>okso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24795" y="47815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29</a:t>
            </a:r>
            <a:endParaRPr lang="en-US" sz="900" dirty="0"/>
          </a:p>
        </p:txBody>
      </p:sp>
      <p:sp>
        <p:nvSpPr>
          <p:cNvPr id="8" name="Rectangle 7"/>
          <p:cNvSpPr/>
          <p:nvPr/>
        </p:nvSpPr>
        <p:spPr>
          <a:xfrm>
            <a:off x="5486400" y="179516"/>
            <a:ext cx="304785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length</a:t>
            </a:r>
            <a:r>
              <a:rPr lang="en-US" b="1" dirty="0" smtClean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Returns the number of characters present in the string.</a:t>
            </a:r>
          </a:p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s="jobs4times";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s.length</a:t>
            </a:r>
            <a:r>
              <a:rPr lang="en-US" b="1" dirty="0">
                <a:solidFill>
                  <a:schemeClr val="bg1"/>
                </a:solidFill>
              </a:rPr>
              <a:t>());//10</a:t>
            </a:r>
          </a:p>
          <a:p>
            <a:r>
              <a:rPr lang="en-US" b="1" dirty="0">
                <a:solidFill>
                  <a:schemeClr val="bg1"/>
                </a:solidFill>
              </a:rPr>
              <a:t>//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s.length</a:t>
            </a:r>
            <a:r>
              <a:rPr lang="en-US" b="1" dirty="0">
                <a:solidFill>
                  <a:schemeClr val="bg1"/>
                </a:solidFill>
              </a:rPr>
              <a:t>);//compile time error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/*</a:t>
            </a:r>
          </a:p>
          <a:p>
            <a:r>
              <a:rPr lang="en-US" b="1" dirty="0">
                <a:solidFill>
                  <a:schemeClr val="bg1"/>
                </a:solidFill>
              </a:rPr>
              <a:t>CE :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StringDemo.java:7: cannot find symbol</a:t>
            </a:r>
          </a:p>
          <a:p>
            <a:r>
              <a:rPr lang="en-US" b="1" dirty="0">
                <a:solidFill>
                  <a:schemeClr val="bg1"/>
                </a:solidFill>
              </a:rPr>
              <a:t>symbol : variable length</a:t>
            </a:r>
          </a:p>
          <a:p>
            <a:r>
              <a:rPr lang="en-US" b="1" dirty="0">
                <a:solidFill>
                  <a:schemeClr val="bg1"/>
                </a:solidFill>
              </a:rPr>
              <a:t>location: class </a:t>
            </a:r>
            <a:r>
              <a:rPr lang="en-US" b="1" dirty="0" err="1">
                <a:solidFill>
                  <a:schemeClr val="bg1"/>
                </a:solidFill>
              </a:rPr>
              <a:t>java.lang.String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*/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6840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" y="1333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Note: length is the variable applicable for arrays where as length() method is</a:t>
            </a:r>
          </a:p>
          <a:p>
            <a:r>
              <a:rPr lang="en-US" b="1" dirty="0">
                <a:solidFill>
                  <a:schemeClr val="bg1"/>
                </a:solidFill>
              </a:rPr>
              <a:t>applicable for String object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1047750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public String replace(char old, char new);</a:t>
            </a:r>
          </a:p>
          <a:p>
            <a:r>
              <a:rPr lang="en-US" b="1" dirty="0">
                <a:solidFill>
                  <a:schemeClr val="bg1"/>
                </a:solidFill>
              </a:rPr>
              <a:t>To replace every old character with a new character.</a:t>
            </a:r>
          </a:p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s="</a:t>
            </a:r>
            <a:r>
              <a:rPr lang="en-US" b="1" dirty="0" err="1">
                <a:solidFill>
                  <a:schemeClr val="bg1"/>
                </a:solidFill>
              </a:rPr>
              <a:t>ababab</a:t>
            </a:r>
            <a:r>
              <a:rPr lang="en-US" b="1" dirty="0">
                <a:solidFill>
                  <a:schemeClr val="bg1"/>
                </a:solidFill>
              </a:rPr>
              <a:t>";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s.replace</a:t>
            </a:r>
            <a:r>
              <a:rPr lang="en-US" b="1" dirty="0">
                <a:solidFill>
                  <a:schemeClr val="bg1"/>
                </a:solidFill>
              </a:rPr>
              <a:t>('</a:t>
            </a:r>
            <a:r>
              <a:rPr lang="en-US" b="1" dirty="0" err="1">
                <a:solidFill>
                  <a:schemeClr val="bg1"/>
                </a:solidFill>
              </a:rPr>
              <a:t>a','b</a:t>
            </a:r>
            <a:r>
              <a:rPr lang="en-US" b="1" dirty="0">
                <a:solidFill>
                  <a:schemeClr val="bg1"/>
                </a:solidFill>
              </a:rPr>
              <a:t>'));//</a:t>
            </a:r>
            <a:r>
              <a:rPr lang="en-US" b="1" dirty="0" err="1">
                <a:solidFill>
                  <a:schemeClr val="bg1"/>
                </a:solidFill>
              </a:rPr>
              <a:t>bbbbbb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3328342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public String </a:t>
            </a:r>
            <a:r>
              <a:rPr lang="en-US" b="1" dirty="0" err="1">
                <a:solidFill>
                  <a:schemeClr val="bg1"/>
                </a:solidFill>
              </a:rPr>
              <a:t>toLowerCase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>
                <a:solidFill>
                  <a:schemeClr val="bg1"/>
                </a:solidFill>
              </a:rPr>
              <a:t>Converts the all characters of the string to lowercase.</a:t>
            </a:r>
          </a:p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 smtClean="0">
                <a:solidFill>
                  <a:schemeClr val="bg1"/>
                </a:solidFill>
              </a:rPr>
              <a:t>args</a:t>
            </a:r>
            <a:r>
              <a:rPr lang="en-US" b="1" dirty="0" smtClean="0">
                <a:solidFill>
                  <a:schemeClr val="bg1"/>
                </a:solidFill>
              </a:rPr>
              <a:t>) {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81600" y="464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String s="ASHOK";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s.toLowerCase</a:t>
            </a:r>
            <a:r>
              <a:rPr lang="en-US" b="1" dirty="0">
                <a:solidFill>
                  <a:schemeClr val="bg1"/>
                </a:solidFill>
              </a:rPr>
              <a:t>());//</a:t>
            </a:r>
            <a:r>
              <a:rPr lang="en-US" b="1" dirty="0" err="1">
                <a:solidFill>
                  <a:schemeClr val="bg1"/>
                </a:solidFill>
              </a:rPr>
              <a:t>ashok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9600" y="1276350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public String </a:t>
            </a:r>
            <a:r>
              <a:rPr lang="en-US" b="1" dirty="0" err="1">
                <a:solidFill>
                  <a:schemeClr val="bg1"/>
                </a:solidFill>
              </a:rPr>
              <a:t>toUpperCase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>
                <a:solidFill>
                  <a:schemeClr val="bg1"/>
                </a:solidFill>
              </a:rPr>
              <a:t>Converts the all characters of the string to uppercase.</a:t>
            </a:r>
          </a:p>
          <a:p>
            <a:r>
              <a:rPr lang="en-US" b="1" dirty="0">
                <a:solidFill>
                  <a:schemeClr val="bg1"/>
                </a:solidFill>
              </a:rPr>
              <a:t>Example 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s="</a:t>
            </a:r>
            <a:r>
              <a:rPr lang="en-US" b="1" dirty="0" err="1">
                <a:solidFill>
                  <a:schemeClr val="bg1"/>
                </a:solidFill>
              </a:rPr>
              <a:t>ashok</a:t>
            </a:r>
            <a:r>
              <a:rPr lang="en-US" b="1" dirty="0" smtClean="0">
                <a:solidFill>
                  <a:schemeClr val="bg1"/>
                </a:solidFill>
              </a:rPr>
              <a:t>";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s.toUpperCase</a:t>
            </a:r>
            <a:r>
              <a:rPr lang="en-US" b="1" dirty="0">
                <a:solidFill>
                  <a:schemeClr val="bg1"/>
                </a:solidFill>
              </a:rPr>
              <a:t>());//ASHOK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29460" y="4713337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30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844293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57150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public String trim();</a:t>
            </a:r>
          </a:p>
          <a:p>
            <a:r>
              <a:rPr lang="en-US" b="1" dirty="0">
                <a:solidFill>
                  <a:schemeClr val="bg1"/>
                </a:solidFill>
              </a:rPr>
              <a:t>We can use this method to remove blank spaces present at beginning and end of</a:t>
            </a:r>
          </a:p>
          <a:p>
            <a:r>
              <a:rPr lang="en-US" b="1" dirty="0">
                <a:solidFill>
                  <a:schemeClr val="bg1"/>
                </a:solidFill>
              </a:rPr>
              <a:t>the string but not blank spaces present at middle of the String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s=" </a:t>
            </a:r>
            <a:r>
              <a:rPr lang="en-US" b="1" dirty="0" err="1">
                <a:solidFill>
                  <a:schemeClr val="bg1"/>
                </a:solidFill>
              </a:rPr>
              <a:t>sai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charan</a:t>
            </a:r>
            <a:r>
              <a:rPr lang="en-US" b="1" dirty="0">
                <a:solidFill>
                  <a:schemeClr val="bg1"/>
                </a:solidFill>
              </a:rPr>
              <a:t> ";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s.trim</a:t>
            </a:r>
            <a:r>
              <a:rPr lang="en-US" b="1" dirty="0">
                <a:solidFill>
                  <a:schemeClr val="bg1"/>
                </a:solidFill>
              </a:rPr>
              <a:t>());//</a:t>
            </a:r>
            <a:r>
              <a:rPr lang="en-US" b="1" dirty="0" err="1">
                <a:solidFill>
                  <a:schemeClr val="bg1"/>
                </a:solidFill>
              </a:rPr>
              <a:t>sai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charan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7139" y="2923539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indexOf</a:t>
            </a:r>
            <a:r>
              <a:rPr lang="en-US" b="1" dirty="0">
                <a:solidFill>
                  <a:schemeClr val="bg1"/>
                </a:solidFill>
              </a:rPr>
              <a:t>(char </a:t>
            </a:r>
            <a:r>
              <a:rPr lang="en-US" b="1" dirty="0" err="1">
                <a:solidFill>
                  <a:schemeClr val="bg1"/>
                </a:solidFill>
              </a:rPr>
              <a:t>ch</a:t>
            </a:r>
            <a:r>
              <a:rPr lang="en-US" b="1" dirty="0">
                <a:solidFill>
                  <a:schemeClr val="bg1"/>
                </a:solidFill>
              </a:rPr>
              <a:t>);</a:t>
            </a:r>
          </a:p>
          <a:p>
            <a:r>
              <a:rPr lang="en-US" b="1" dirty="0">
                <a:solidFill>
                  <a:schemeClr val="bg1"/>
                </a:solidFill>
              </a:rPr>
              <a:t>It returns index of 1st occurrence of the specified character if the specified</a:t>
            </a:r>
          </a:p>
          <a:p>
            <a:r>
              <a:rPr lang="en-US" b="1" dirty="0">
                <a:solidFill>
                  <a:schemeClr val="bg1"/>
                </a:solidFill>
              </a:rPr>
              <a:t>character is not available then return -1.</a:t>
            </a:r>
          </a:p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</a:t>
            </a:r>
            <a:r>
              <a:rPr lang="en-US" b="1" dirty="0" smtClean="0">
                <a:solidFill>
                  <a:schemeClr val="bg1"/>
                </a:solidFill>
              </a:rPr>
              <a:t>{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50025" y="20955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String s="</a:t>
            </a:r>
            <a:r>
              <a:rPr lang="en-US" b="1" dirty="0" err="1">
                <a:solidFill>
                  <a:schemeClr val="bg1"/>
                </a:solidFill>
              </a:rPr>
              <a:t>saicharan</a:t>
            </a:r>
            <a:r>
              <a:rPr lang="en-US" b="1" dirty="0">
                <a:solidFill>
                  <a:schemeClr val="bg1"/>
                </a:solidFill>
              </a:rPr>
              <a:t>";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s.indexOf</a:t>
            </a:r>
            <a:r>
              <a:rPr lang="en-US" b="1" dirty="0">
                <a:solidFill>
                  <a:schemeClr val="bg1"/>
                </a:solidFill>
              </a:rPr>
              <a:t>('c')); // 3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s.indexOf</a:t>
            </a:r>
            <a:r>
              <a:rPr lang="en-US" b="1" dirty="0">
                <a:solidFill>
                  <a:schemeClr val="bg1"/>
                </a:solidFill>
              </a:rPr>
              <a:t>('z')); // -1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29200" y="1532973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lastIndexOf</a:t>
            </a:r>
            <a:r>
              <a:rPr lang="en-US" b="1" dirty="0">
                <a:solidFill>
                  <a:schemeClr val="bg1"/>
                </a:solidFill>
              </a:rPr>
              <a:t>(Char </a:t>
            </a:r>
            <a:r>
              <a:rPr lang="en-US" b="1" dirty="0" err="1">
                <a:solidFill>
                  <a:schemeClr val="bg1"/>
                </a:solidFill>
              </a:rPr>
              <a:t>ch</a:t>
            </a:r>
            <a:r>
              <a:rPr lang="en-US" b="1" dirty="0">
                <a:solidFill>
                  <a:schemeClr val="bg1"/>
                </a:solidFill>
              </a:rPr>
              <a:t>);</a:t>
            </a:r>
          </a:p>
          <a:p>
            <a:r>
              <a:rPr lang="en-US" b="1" dirty="0">
                <a:solidFill>
                  <a:schemeClr val="bg1"/>
                </a:solidFill>
              </a:rPr>
              <a:t>It returns index of last occurrence of the specified character if the specified</a:t>
            </a:r>
          </a:p>
          <a:p>
            <a:r>
              <a:rPr lang="en-US" b="1" dirty="0">
                <a:solidFill>
                  <a:schemeClr val="bg1"/>
                </a:solidFill>
              </a:rPr>
              <a:t>character is not available then return -1.</a:t>
            </a:r>
          </a:p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s="</a:t>
            </a:r>
            <a:r>
              <a:rPr lang="en-US" b="1" dirty="0" err="1">
                <a:solidFill>
                  <a:schemeClr val="bg1"/>
                </a:solidFill>
              </a:rPr>
              <a:t>arunkumar</a:t>
            </a:r>
            <a:r>
              <a:rPr lang="en-US" b="1" dirty="0">
                <a:solidFill>
                  <a:schemeClr val="bg1"/>
                </a:solidFill>
              </a:rPr>
              <a:t>";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s.lastIndexOf</a:t>
            </a:r>
            <a:r>
              <a:rPr lang="en-US" b="1" dirty="0">
                <a:solidFill>
                  <a:schemeClr val="bg1"/>
                </a:solidFill>
              </a:rPr>
              <a:t>('a'));//7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s.indexOf</a:t>
            </a:r>
            <a:r>
              <a:rPr lang="en-US" b="1" dirty="0">
                <a:solidFill>
                  <a:schemeClr val="bg1"/>
                </a:solidFill>
              </a:rPr>
              <a:t>('z'));//-1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60562" y="4506549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31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006377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3335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Because runtime operation if there is a change in content with those changes a new</a:t>
            </a:r>
          </a:p>
          <a:p>
            <a:r>
              <a:rPr lang="en-US" b="1" dirty="0">
                <a:solidFill>
                  <a:schemeClr val="bg1"/>
                </a:solidFill>
              </a:rPr>
              <a:t>object will be created only on the heap but not in SCP.</a:t>
            </a:r>
          </a:p>
          <a:p>
            <a:r>
              <a:rPr lang="en-US" b="1" dirty="0">
                <a:solidFill>
                  <a:schemeClr val="bg1"/>
                </a:solidFill>
              </a:rPr>
              <a:t>If there is no change in content no new object will be created the same object will be</a:t>
            </a:r>
          </a:p>
          <a:p>
            <a:r>
              <a:rPr lang="en-US" b="1" dirty="0">
                <a:solidFill>
                  <a:schemeClr val="bg1"/>
                </a:solidFill>
              </a:rPr>
              <a:t>reused.</a:t>
            </a:r>
          </a:p>
          <a:p>
            <a:r>
              <a:rPr lang="en-US" b="1" dirty="0">
                <a:solidFill>
                  <a:schemeClr val="bg1"/>
                </a:solidFill>
              </a:rPr>
              <a:t>This rule is same whether object present on the Heap or SCP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212" y="2343149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 1 :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s1="</a:t>
            </a:r>
            <a:r>
              <a:rPr lang="en-US" b="1" dirty="0" err="1">
                <a:solidFill>
                  <a:schemeClr val="bg1"/>
                </a:solidFill>
              </a:rPr>
              <a:t>bhaskar</a:t>
            </a:r>
            <a:r>
              <a:rPr lang="en-US" b="1" dirty="0">
                <a:solidFill>
                  <a:schemeClr val="bg1"/>
                </a:solidFill>
              </a:rPr>
              <a:t>";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s2=s1.toUpperCase();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s3=s1.toLowerCase();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(s1==s2);//false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(s1==s3);//true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305438"/>
            <a:ext cx="502920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8608162" y="47815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32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50300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19150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 2: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s1="</a:t>
            </a:r>
            <a:r>
              <a:rPr lang="en-US" b="1" dirty="0" err="1">
                <a:solidFill>
                  <a:schemeClr val="bg1"/>
                </a:solidFill>
              </a:rPr>
              <a:t>bhaskar</a:t>
            </a:r>
            <a:r>
              <a:rPr lang="en-US" b="1" dirty="0">
                <a:solidFill>
                  <a:schemeClr val="bg1"/>
                </a:solidFill>
              </a:rPr>
              <a:t>";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s2=s1.toString();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(s1==s2);//true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52786" y="4705350"/>
            <a:ext cx="3257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32</a:t>
            </a:r>
            <a:endParaRPr lang="en-US" sz="1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2010"/>
            <a:ext cx="431482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3657600" y="133350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s1=new String("</a:t>
            </a:r>
            <a:r>
              <a:rPr lang="en-US" b="1" dirty="0" err="1">
                <a:solidFill>
                  <a:schemeClr val="bg1"/>
                </a:solidFill>
              </a:rPr>
              <a:t>ashok</a:t>
            </a:r>
            <a:r>
              <a:rPr lang="en-US" b="1" dirty="0">
                <a:solidFill>
                  <a:schemeClr val="bg1"/>
                </a:solidFill>
              </a:rPr>
              <a:t>");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s2=s1.toString();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s3=s1.toUpperCase();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s4=s1.toLowerCase();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s5=s1.toUpperCase();</a:t>
            </a:r>
          </a:p>
          <a:p>
            <a:r>
              <a:rPr lang="en-US" b="1" dirty="0">
                <a:solidFill>
                  <a:schemeClr val="bg1"/>
                </a:solidFill>
              </a:rPr>
              <a:t>String s6=s3.toLowerCase</a:t>
            </a:r>
            <a:r>
              <a:rPr lang="en-US" b="1" dirty="0" smtClean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(s1==s6); //false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(s3==s5); //false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187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15000" y="971550"/>
            <a:ext cx="32004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Creation of our own immutable class</a:t>
            </a:r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1047750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Once we created an object we can't perform any changes in the existing object.</a:t>
            </a:r>
          </a:p>
          <a:p>
            <a:r>
              <a:rPr lang="en-US" b="1" dirty="0">
                <a:solidFill>
                  <a:schemeClr val="bg1"/>
                </a:solidFill>
              </a:rPr>
              <a:t>If we are trying to perform any changes with those changes a new object will be created.</a:t>
            </a:r>
          </a:p>
          <a:p>
            <a:r>
              <a:rPr lang="en-US" b="1" dirty="0">
                <a:solidFill>
                  <a:schemeClr val="bg1"/>
                </a:solidFill>
              </a:rPr>
              <a:t>If there is no change in the content then existing object will be reused. This behavior is</a:t>
            </a:r>
          </a:p>
          <a:p>
            <a:r>
              <a:rPr lang="en-US" b="1" dirty="0">
                <a:solidFill>
                  <a:schemeClr val="bg1"/>
                </a:solidFill>
              </a:rPr>
              <a:t>called immutability.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38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791200" y="1200150"/>
            <a:ext cx="35266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Immutable program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8117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" y="542014"/>
            <a:ext cx="4572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 class </a:t>
            </a:r>
            <a:r>
              <a:rPr lang="en-US" b="1" dirty="0" err="1">
                <a:solidFill>
                  <a:schemeClr val="bg1"/>
                </a:solidFill>
              </a:rPr>
              <a:t>CreateImmutable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private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i;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CreateImmutable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i) 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this.i</a:t>
            </a:r>
            <a:r>
              <a:rPr lang="en-US" b="1" dirty="0">
                <a:solidFill>
                  <a:schemeClr val="bg1"/>
                </a:solidFill>
              </a:rPr>
              <a:t>=i;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CreateImmutable</a:t>
            </a:r>
            <a:r>
              <a:rPr lang="en-US" b="1" dirty="0">
                <a:solidFill>
                  <a:schemeClr val="bg1"/>
                </a:solidFill>
              </a:rPr>
              <a:t> modify(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i) {</a:t>
            </a:r>
          </a:p>
          <a:p>
            <a:r>
              <a:rPr lang="en-US" b="1" dirty="0">
                <a:solidFill>
                  <a:schemeClr val="bg1"/>
                </a:solidFill>
              </a:rPr>
              <a:t>if(</a:t>
            </a:r>
            <a:r>
              <a:rPr lang="en-US" b="1" dirty="0" err="1">
                <a:solidFill>
                  <a:schemeClr val="bg1"/>
                </a:solidFill>
              </a:rPr>
              <a:t>this.i</a:t>
            </a:r>
            <a:r>
              <a:rPr lang="en-US" b="1" dirty="0">
                <a:solidFill>
                  <a:schemeClr val="bg1"/>
                </a:solidFill>
              </a:rPr>
              <a:t>==i)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 this;</a:t>
            </a:r>
          </a:p>
          <a:p>
            <a:r>
              <a:rPr lang="en-US" b="1" dirty="0">
                <a:solidFill>
                  <a:schemeClr val="bg1"/>
                </a:solidFill>
              </a:rPr>
              <a:t>else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 (new </a:t>
            </a:r>
            <a:r>
              <a:rPr lang="en-US" b="1" dirty="0" err="1">
                <a:solidFill>
                  <a:schemeClr val="bg1"/>
                </a:solidFill>
              </a:rPr>
              <a:t>CreateImmutable</a:t>
            </a:r>
            <a:r>
              <a:rPr lang="en-US" b="1" dirty="0">
                <a:solidFill>
                  <a:schemeClr val="bg1"/>
                </a:solidFill>
              </a:rPr>
              <a:t>(i));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CreateImmutable</a:t>
            </a:r>
            <a:r>
              <a:rPr lang="en-US" b="1" dirty="0">
                <a:solidFill>
                  <a:schemeClr val="bg1"/>
                </a:solidFill>
              </a:rPr>
              <a:t> c1=new </a:t>
            </a:r>
            <a:r>
              <a:rPr lang="en-US" b="1" dirty="0" err="1">
                <a:solidFill>
                  <a:schemeClr val="bg1"/>
                </a:solidFill>
              </a:rPr>
              <a:t>CreateImmutable</a:t>
            </a:r>
            <a:r>
              <a:rPr lang="en-US" b="1" dirty="0">
                <a:solidFill>
                  <a:schemeClr val="bg1"/>
                </a:solidFill>
              </a:rPr>
              <a:t>(10);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CreateImmutable</a:t>
            </a:r>
            <a:r>
              <a:rPr lang="en-US" b="1" dirty="0">
                <a:solidFill>
                  <a:schemeClr val="bg1"/>
                </a:solidFill>
              </a:rPr>
              <a:t> c2=c1.modify(100);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CreateImmutable</a:t>
            </a:r>
            <a:r>
              <a:rPr lang="en-US" b="1" dirty="0">
                <a:solidFill>
                  <a:schemeClr val="bg1"/>
                </a:solidFill>
              </a:rPr>
              <a:t> c3=c1.modify(10);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(c1==c2);//false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(c1==c3);//true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CreateImmutable</a:t>
            </a:r>
            <a:r>
              <a:rPr lang="en-US" b="1" dirty="0">
                <a:solidFill>
                  <a:schemeClr val="bg1"/>
                </a:solidFill>
              </a:rPr>
              <a:t> c4=c1.modify(100);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(c2==c4);//false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0" y="171093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Once we create a </a:t>
            </a:r>
            <a:r>
              <a:rPr lang="en-US" b="1" dirty="0" err="1">
                <a:solidFill>
                  <a:schemeClr val="bg1"/>
                </a:solidFill>
              </a:rPr>
              <a:t>CreateImmutable</a:t>
            </a:r>
            <a:r>
              <a:rPr lang="en-US" b="1" dirty="0">
                <a:solidFill>
                  <a:schemeClr val="bg1"/>
                </a:solidFill>
              </a:rPr>
              <a:t> object we can't perform any changes in the existing</a:t>
            </a:r>
          </a:p>
          <a:p>
            <a:r>
              <a:rPr lang="en-US" b="1" dirty="0">
                <a:solidFill>
                  <a:schemeClr val="bg1"/>
                </a:solidFill>
              </a:rPr>
              <a:t>object , if we are trying to perform any changes with those changes a new object will be</a:t>
            </a:r>
          </a:p>
          <a:p>
            <a:r>
              <a:rPr lang="en-US" b="1" dirty="0">
                <a:solidFill>
                  <a:schemeClr val="bg1"/>
                </a:solidFill>
              </a:rPr>
              <a:t>created.</a:t>
            </a:r>
          </a:p>
          <a:p>
            <a:r>
              <a:rPr lang="en-US" b="1" dirty="0">
                <a:solidFill>
                  <a:schemeClr val="bg1"/>
                </a:solidFill>
              </a:rPr>
              <a:t>If there is no chance in the content then existing object will be reused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988460"/>
            <a:ext cx="4191000" cy="1878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0" y="4629150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33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58357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590800" y="24493"/>
            <a:ext cx="5357400" cy="363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400" b="1" dirty="0"/>
              <a:t>We can use this method to get string representation of an object.</a:t>
            </a:r>
          </a:p>
          <a:p>
            <a:pPr>
              <a:buFont typeface="Wingdings" pitchFamily="2" charset="2"/>
              <a:buChar char="ü"/>
            </a:pPr>
            <a:r>
              <a:rPr lang="en-US" sz="1400" b="1" dirty="0" smtClean="0"/>
              <a:t>Whenever </a:t>
            </a:r>
            <a:r>
              <a:rPr lang="en-US" sz="1400" b="1" dirty="0"/>
              <a:t>we are try to print any object reference internally </a:t>
            </a:r>
            <a:r>
              <a:rPr lang="en-US" sz="1400" b="1" dirty="0" err="1"/>
              <a:t>toString</a:t>
            </a:r>
            <a:r>
              <a:rPr lang="en-US" sz="1400" b="1" dirty="0"/>
              <a:t>() method</a:t>
            </a:r>
          </a:p>
          <a:p>
            <a:pPr>
              <a:buFont typeface="Wingdings" pitchFamily="2" charset="2"/>
              <a:buChar char="ü"/>
            </a:pPr>
            <a:r>
              <a:rPr lang="en-US" sz="1400" b="1" dirty="0"/>
              <a:t>will be executed.</a:t>
            </a:r>
          </a:p>
          <a:p>
            <a:pPr>
              <a:buFont typeface="Wingdings" pitchFamily="2" charset="2"/>
              <a:buChar char="ü"/>
            </a:pPr>
            <a:r>
              <a:rPr lang="en-US" sz="1400" b="1" dirty="0" smtClean="0"/>
              <a:t>If </a:t>
            </a:r>
            <a:r>
              <a:rPr lang="en-US" sz="1400" b="1" dirty="0"/>
              <a:t>our class doesn't contain </a:t>
            </a:r>
            <a:r>
              <a:rPr lang="en-US" sz="1400" b="1" dirty="0" err="1"/>
              <a:t>toString</a:t>
            </a:r>
            <a:r>
              <a:rPr lang="en-US" sz="1400" b="1" dirty="0"/>
              <a:t>() method then Object class </a:t>
            </a:r>
            <a:r>
              <a:rPr lang="en-US" sz="1400" b="1" dirty="0" err="1"/>
              <a:t>toString</a:t>
            </a:r>
            <a:r>
              <a:rPr lang="en-US" sz="1400" b="1" dirty="0"/>
              <a:t>()</a:t>
            </a:r>
          </a:p>
          <a:p>
            <a:pPr>
              <a:buFont typeface="Wingdings" pitchFamily="2" charset="2"/>
              <a:buChar char="ü"/>
            </a:pPr>
            <a:r>
              <a:rPr lang="en-US" sz="1400" b="1" dirty="0"/>
              <a:t>method will be executed.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b="1" dirty="0"/>
              <a:t>4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048000" y="219075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(s1</a:t>
            </a:r>
            <a:r>
              <a:rPr lang="en-US" b="1" dirty="0">
                <a:solidFill>
                  <a:schemeClr val="bg1"/>
                </a:solidFill>
              </a:rPr>
              <a:t>); =&gt; super(s1.toString());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Example 1: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class Student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String name;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int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rollno</a:t>
            </a:r>
            <a:r>
              <a:rPr lang="en-US" b="1" dirty="0">
                <a:solidFill>
                  <a:schemeClr val="bg1"/>
                </a:solidFill>
              </a:rPr>
              <a:t>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Student(String </a:t>
            </a:r>
            <a:r>
              <a:rPr lang="en-US" b="1" dirty="0">
                <a:solidFill>
                  <a:schemeClr val="bg1"/>
                </a:solidFill>
              </a:rPr>
              <a:t>name,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rollno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this.name=name</a:t>
            </a:r>
            <a:r>
              <a:rPr lang="en-US" b="1" dirty="0">
                <a:solidFill>
                  <a:schemeClr val="bg1"/>
                </a:solidFill>
              </a:rPr>
              <a:t>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this.rollno</a:t>
            </a:r>
            <a:r>
              <a:rPr lang="en-US" b="1" dirty="0" smtClean="0">
                <a:solidFill>
                  <a:schemeClr val="bg1"/>
                </a:solidFill>
              </a:rPr>
              <a:t>=</a:t>
            </a:r>
            <a:r>
              <a:rPr lang="en-US" b="1" dirty="0" err="1" smtClean="0">
                <a:solidFill>
                  <a:schemeClr val="bg1"/>
                </a:solidFill>
              </a:rPr>
              <a:t>rollno</a:t>
            </a:r>
            <a:r>
              <a:rPr lang="en-US" b="1" dirty="0">
                <a:solidFill>
                  <a:schemeClr val="bg1"/>
                </a:solidFill>
              </a:rPr>
              <a:t>;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791200" y="1200150"/>
            <a:ext cx="35266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Final </a:t>
            </a:r>
            <a:r>
              <a:rPr lang="en-US" sz="4000" b="1" dirty="0" err="1"/>
              <a:t>vs</a:t>
            </a:r>
            <a:r>
              <a:rPr lang="en-US" sz="4000" b="1" dirty="0"/>
              <a:t> immutability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9264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" y="438150"/>
            <a:ext cx="35814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 modifier applicable for variables where as immutability concept applicable</a:t>
            </a:r>
          </a:p>
          <a:p>
            <a:r>
              <a:rPr lang="en-US" b="1" dirty="0">
                <a:solidFill>
                  <a:schemeClr val="bg1"/>
                </a:solidFill>
              </a:rPr>
              <a:t>for </a:t>
            </a:r>
            <a:r>
              <a:rPr lang="en-US" b="1" dirty="0" smtClean="0">
                <a:solidFill>
                  <a:schemeClr val="bg1"/>
                </a:solidFill>
              </a:rPr>
              <a:t>objects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If reference variable declared as final then we can't perform reassignment for</a:t>
            </a:r>
          </a:p>
          <a:p>
            <a:r>
              <a:rPr lang="en-US" b="1" dirty="0">
                <a:solidFill>
                  <a:schemeClr val="bg1"/>
                </a:solidFill>
              </a:rPr>
              <a:t>the reference variable it doesn't mean we can't perform any change in </a:t>
            </a:r>
            <a:r>
              <a:rPr lang="en-US" b="1" dirty="0" smtClean="0">
                <a:solidFill>
                  <a:schemeClr val="bg1"/>
                </a:solidFill>
              </a:rPr>
              <a:t>that object.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That </a:t>
            </a:r>
            <a:r>
              <a:rPr lang="en-US" b="1" dirty="0">
                <a:solidFill>
                  <a:schemeClr val="bg1"/>
                </a:solidFill>
              </a:rPr>
              <a:t>is by declaring a reference variable as final we won't get any </a:t>
            </a:r>
            <a:r>
              <a:rPr lang="en-US" b="1" dirty="0" smtClean="0">
                <a:solidFill>
                  <a:schemeClr val="bg1"/>
                </a:solidFill>
              </a:rPr>
              <a:t>immutability nature 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final </a:t>
            </a:r>
            <a:r>
              <a:rPr lang="en-US" b="1" dirty="0">
                <a:solidFill>
                  <a:schemeClr val="bg1"/>
                </a:solidFill>
              </a:rPr>
              <a:t>and immutability both are different </a:t>
            </a:r>
            <a:r>
              <a:rPr lang="en-US" b="1" dirty="0" smtClean="0">
                <a:solidFill>
                  <a:schemeClr val="bg1"/>
                </a:solidFill>
              </a:rPr>
              <a:t>concepts</a:t>
            </a:r>
          </a:p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Test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  <a:p>
            <a:r>
              <a:rPr lang="en-US" b="1" dirty="0">
                <a:solidFill>
                  <a:schemeClr val="bg1"/>
                </a:solidFill>
              </a:rPr>
              <a:t>{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57600" y="462338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final </a:t>
            </a:r>
            <a:r>
              <a:rPr lang="en-US" b="1" dirty="0" err="1" smtClean="0">
                <a:solidFill>
                  <a:schemeClr val="bg1"/>
                </a:solidFill>
              </a:rPr>
              <a:t>StringBuffer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sb</a:t>
            </a:r>
            <a:r>
              <a:rPr lang="en-US" b="1" dirty="0" smtClean="0">
                <a:solidFill>
                  <a:schemeClr val="bg1"/>
                </a:solidFill>
              </a:rPr>
              <a:t>=new </a:t>
            </a:r>
            <a:r>
              <a:rPr lang="en-US" b="1" dirty="0" err="1" smtClean="0">
                <a:solidFill>
                  <a:schemeClr val="bg1"/>
                </a:solidFill>
              </a:rPr>
              <a:t>StringBuffer</a:t>
            </a:r>
            <a:r>
              <a:rPr lang="en-US" b="1" dirty="0" smtClean="0">
                <a:solidFill>
                  <a:schemeClr val="bg1"/>
                </a:solidFill>
              </a:rPr>
              <a:t>("</a:t>
            </a:r>
            <a:r>
              <a:rPr lang="en-US" b="1" dirty="0" err="1" smtClean="0">
                <a:solidFill>
                  <a:schemeClr val="bg1"/>
                </a:solidFill>
              </a:rPr>
              <a:t>ashok</a:t>
            </a:r>
            <a:r>
              <a:rPr lang="en-US" b="1" dirty="0" smtClean="0">
                <a:solidFill>
                  <a:schemeClr val="bg1"/>
                </a:solidFill>
              </a:rPr>
              <a:t>");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sb.append</a:t>
            </a:r>
            <a:r>
              <a:rPr lang="en-US" b="1" dirty="0" smtClean="0">
                <a:solidFill>
                  <a:schemeClr val="bg1"/>
                </a:solidFill>
              </a:rPr>
              <a:t>("software");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</a:t>
            </a:r>
            <a:r>
              <a:rPr lang="en-US" b="1" dirty="0" err="1" smtClean="0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);//</a:t>
            </a:r>
            <a:r>
              <a:rPr lang="en-US" b="1" dirty="0" err="1">
                <a:solidFill>
                  <a:schemeClr val="bg1"/>
                </a:solidFill>
              </a:rPr>
              <a:t>ashoksoftware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=new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("solutions");//C.E: cannot assign a</a:t>
            </a:r>
          </a:p>
          <a:p>
            <a:r>
              <a:rPr lang="en-US" b="1" dirty="0">
                <a:solidFill>
                  <a:schemeClr val="bg1"/>
                </a:solidFill>
              </a:rPr>
              <a:t>value to final variable </a:t>
            </a:r>
            <a:r>
              <a:rPr lang="en-US" b="1" dirty="0" err="1">
                <a:solidFill>
                  <a:schemeClr val="bg1"/>
                </a:solidFill>
              </a:rPr>
              <a:t>sb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05808" y="227822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 the above example even though "</a:t>
            </a:r>
            <a:r>
              <a:rPr lang="en-US" b="1" dirty="0" err="1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" is final we can perform any type of change </a:t>
            </a:r>
            <a:r>
              <a:rPr lang="en-US" b="1" dirty="0" smtClean="0">
                <a:solidFill>
                  <a:schemeClr val="bg1"/>
                </a:solidFill>
              </a:rPr>
              <a:t>in the corresponding </a:t>
            </a:r>
            <a:r>
              <a:rPr lang="en-US" b="1" dirty="0">
                <a:solidFill>
                  <a:schemeClr val="bg1"/>
                </a:solidFill>
              </a:rPr>
              <a:t>object. That is through final keyword we are not getting </a:t>
            </a:r>
            <a:r>
              <a:rPr lang="en-US" b="1" dirty="0" smtClean="0">
                <a:solidFill>
                  <a:schemeClr val="bg1"/>
                </a:solidFill>
              </a:rPr>
              <a:t>any immutability </a:t>
            </a:r>
            <a:r>
              <a:rPr lang="en-US" b="1" dirty="0">
                <a:solidFill>
                  <a:schemeClr val="bg1"/>
                </a:solidFill>
              </a:rPr>
              <a:t>nature.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05808" y="348615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Which of the following are meaning </a:t>
            </a:r>
            <a:r>
              <a:rPr lang="en-US" b="1" dirty="0" err="1">
                <a:solidFill>
                  <a:schemeClr val="bg1"/>
                </a:solidFill>
              </a:rPr>
              <a:t>ful</a:t>
            </a:r>
            <a:r>
              <a:rPr lang="en-US" b="1" dirty="0">
                <a:solidFill>
                  <a:schemeClr val="bg1"/>
                </a:solidFill>
              </a:rPr>
              <a:t> ?</a:t>
            </a:r>
          </a:p>
          <a:p>
            <a:r>
              <a:rPr lang="en-US" b="1" dirty="0">
                <a:solidFill>
                  <a:schemeClr val="bg1"/>
                </a:solidFill>
              </a:rPr>
              <a:t>1. final variable (valid)</a:t>
            </a:r>
          </a:p>
          <a:p>
            <a:r>
              <a:rPr lang="en-US" b="1" dirty="0">
                <a:solidFill>
                  <a:schemeClr val="bg1"/>
                </a:solidFill>
              </a:rPr>
              <a:t>2. final object (invalid)</a:t>
            </a:r>
          </a:p>
          <a:p>
            <a:r>
              <a:rPr lang="en-US" b="1" dirty="0">
                <a:solidFill>
                  <a:schemeClr val="bg1"/>
                </a:solidFill>
              </a:rPr>
              <a:t>3. immutable variable (invalid)</a:t>
            </a:r>
          </a:p>
          <a:p>
            <a:r>
              <a:rPr lang="en-US" b="1" dirty="0">
                <a:solidFill>
                  <a:schemeClr val="bg1"/>
                </a:solidFill>
              </a:rPr>
              <a:t>4. immutable object (valid)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34400" y="4655701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34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62730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791201" y="1200150"/>
            <a:ext cx="2590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String</a:t>
            </a:r>
          </a:p>
          <a:p>
            <a:r>
              <a:rPr lang="en-US" sz="4000" b="1" dirty="0" smtClean="0"/>
              <a:t>Buffer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971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19150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If the content will change frequently then never recommended to go for String</a:t>
            </a:r>
          </a:p>
          <a:p>
            <a:r>
              <a:rPr lang="en-US" b="1" dirty="0">
                <a:solidFill>
                  <a:schemeClr val="bg1"/>
                </a:solidFill>
              </a:rPr>
              <a:t>object because for every change a new object will be created internally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To </a:t>
            </a:r>
            <a:r>
              <a:rPr lang="en-US" b="1" dirty="0">
                <a:solidFill>
                  <a:schemeClr val="bg1"/>
                </a:solidFill>
              </a:rPr>
              <a:t>handle this type of requirement we should go for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concept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The </a:t>
            </a:r>
            <a:r>
              <a:rPr lang="en-US" b="1" dirty="0">
                <a:solidFill>
                  <a:schemeClr val="bg1"/>
                </a:solidFill>
              </a:rPr>
              <a:t>main advantage of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over String is, all required changes will </a:t>
            </a:r>
            <a:r>
              <a:rPr lang="en-US" b="1" dirty="0" smtClean="0">
                <a:solidFill>
                  <a:schemeClr val="bg1"/>
                </a:solidFill>
              </a:rPr>
              <a:t>be performed </a:t>
            </a:r>
            <a:r>
              <a:rPr lang="en-US" b="1" dirty="0">
                <a:solidFill>
                  <a:schemeClr val="bg1"/>
                </a:solidFill>
              </a:rPr>
              <a:t>in the existing object only instead of creating new object.(won't create</a:t>
            </a:r>
          </a:p>
          <a:p>
            <a:r>
              <a:rPr lang="en-US" b="1" dirty="0">
                <a:solidFill>
                  <a:schemeClr val="bg1"/>
                </a:solidFill>
              </a:rPr>
              <a:t>new object)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60562" y="4989611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9133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962150"/>
            <a:ext cx="7404600" cy="751500"/>
          </a:xfrm>
        </p:spPr>
        <p:txBody>
          <a:bodyPr/>
          <a:lstStyle/>
          <a:p>
            <a:r>
              <a:rPr lang="en-US" b="1" dirty="0"/>
              <a:t>Constructors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2217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" y="133350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=new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>
                <a:solidFill>
                  <a:schemeClr val="bg1"/>
                </a:solidFill>
              </a:rPr>
              <a:t>Creates an empty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object with default </a:t>
            </a:r>
            <a:r>
              <a:rPr lang="en-US" b="1" dirty="0" err="1">
                <a:solidFill>
                  <a:schemeClr val="bg1"/>
                </a:solidFill>
              </a:rPr>
              <a:t>initialcapacity</a:t>
            </a:r>
            <a:r>
              <a:rPr lang="en-US" b="1" dirty="0">
                <a:solidFill>
                  <a:schemeClr val="bg1"/>
                </a:solidFill>
              </a:rPr>
              <a:t> "16".</a:t>
            </a:r>
          </a:p>
          <a:p>
            <a:r>
              <a:rPr lang="en-US" b="1" dirty="0">
                <a:solidFill>
                  <a:schemeClr val="bg1"/>
                </a:solidFill>
              </a:rPr>
              <a:t>Once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object reaches its maximum capacity a new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object will be created with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Newcapacity</a:t>
            </a:r>
            <a:r>
              <a:rPr lang="en-US" b="1" dirty="0">
                <a:solidFill>
                  <a:schemeClr val="bg1"/>
                </a:solidFill>
              </a:rPr>
              <a:t>=(currentcapacity+1)*2.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1962150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StringBufferDemo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=new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sb.capacity</a:t>
            </a:r>
            <a:r>
              <a:rPr lang="en-US" b="1" dirty="0">
                <a:solidFill>
                  <a:schemeClr val="bg1"/>
                </a:solidFill>
              </a:rPr>
              <a:t>());//16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sb.append</a:t>
            </a:r>
            <a:r>
              <a:rPr lang="en-US" b="1" dirty="0">
                <a:solidFill>
                  <a:schemeClr val="bg1"/>
                </a:solidFill>
              </a:rPr>
              <a:t>("</a:t>
            </a:r>
            <a:r>
              <a:rPr lang="en-US" b="1" dirty="0" err="1">
                <a:solidFill>
                  <a:schemeClr val="bg1"/>
                </a:solidFill>
              </a:rPr>
              <a:t>abcdefghijklmnop</a:t>
            </a:r>
            <a:r>
              <a:rPr lang="en-US" b="1" dirty="0">
                <a:solidFill>
                  <a:schemeClr val="bg1"/>
                </a:solidFill>
              </a:rPr>
              <a:t>");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sb.capacity</a:t>
            </a:r>
            <a:r>
              <a:rPr lang="en-US" b="1" dirty="0">
                <a:solidFill>
                  <a:schemeClr val="bg1"/>
                </a:solidFill>
              </a:rPr>
              <a:t>());//16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sb.append</a:t>
            </a:r>
            <a:r>
              <a:rPr lang="en-US" b="1" dirty="0">
                <a:solidFill>
                  <a:schemeClr val="bg1"/>
                </a:solidFill>
              </a:rPr>
              <a:t>("q");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sb.capacity</a:t>
            </a:r>
            <a:r>
              <a:rPr lang="en-US" b="1" dirty="0">
                <a:solidFill>
                  <a:schemeClr val="bg1"/>
                </a:solidFill>
              </a:rPr>
              <a:t>());//34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95800" y="41233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=new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initialcapacity</a:t>
            </a:r>
            <a:r>
              <a:rPr lang="en-US" b="1" dirty="0">
                <a:solidFill>
                  <a:schemeClr val="bg1"/>
                </a:solidFill>
              </a:rPr>
              <a:t>);</a:t>
            </a:r>
          </a:p>
          <a:p>
            <a:r>
              <a:rPr lang="en-US" b="1" dirty="0">
                <a:solidFill>
                  <a:schemeClr val="bg1"/>
                </a:solidFill>
              </a:rPr>
              <a:t>Creates an empty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object with the specified initial capacity.</a:t>
            </a:r>
          </a:p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StringBufferDemo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=new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(19);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sb.capacity</a:t>
            </a:r>
            <a:r>
              <a:rPr lang="en-US" b="1" dirty="0">
                <a:solidFill>
                  <a:schemeClr val="bg1"/>
                </a:solidFill>
              </a:rPr>
              <a:t>());//19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43400" y="2503446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=new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(String s);</a:t>
            </a:r>
          </a:p>
          <a:p>
            <a:r>
              <a:rPr lang="en-US" b="1" dirty="0">
                <a:solidFill>
                  <a:schemeClr val="bg1"/>
                </a:solidFill>
              </a:rPr>
              <a:t>Creates an equivalent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object for the given String with</a:t>
            </a:r>
          </a:p>
          <a:p>
            <a:r>
              <a:rPr lang="en-US" b="1" dirty="0">
                <a:solidFill>
                  <a:schemeClr val="bg1"/>
                </a:solidFill>
              </a:rPr>
              <a:t>capacity=</a:t>
            </a:r>
            <a:r>
              <a:rPr lang="en-US" b="1" dirty="0" err="1">
                <a:solidFill>
                  <a:schemeClr val="bg1"/>
                </a:solidFill>
              </a:rPr>
              <a:t>s.length</a:t>
            </a:r>
            <a:r>
              <a:rPr lang="en-US" b="1" dirty="0">
                <a:solidFill>
                  <a:schemeClr val="bg1"/>
                </a:solidFill>
              </a:rPr>
              <a:t>()+16;</a:t>
            </a:r>
          </a:p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StringBufferDemo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=new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("</a:t>
            </a:r>
            <a:r>
              <a:rPr lang="en-US" b="1" dirty="0" err="1">
                <a:solidFill>
                  <a:schemeClr val="bg1"/>
                </a:solidFill>
              </a:rPr>
              <a:t>ashok</a:t>
            </a:r>
            <a:r>
              <a:rPr lang="en-US" b="1" dirty="0">
                <a:solidFill>
                  <a:schemeClr val="bg1"/>
                </a:solidFill>
              </a:rPr>
              <a:t>");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sb.capacity</a:t>
            </a:r>
            <a:r>
              <a:rPr lang="en-US" b="1" dirty="0">
                <a:solidFill>
                  <a:schemeClr val="bg1"/>
                </a:solidFill>
              </a:rPr>
              <a:t>());//21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90240" y="4688679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685800" y="1733550"/>
            <a:ext cx="6901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Important methods of </a:t>
            </a:r>
            <a:r>
              <a:rPr lang="en-US" sz="3200" b="1" dirty="0" err="1">
                <a:solidFill>
                  <a:schemeClr val="accent1"/>
                </a:solidFill>
              </a:rPr>
              <a:t>StringBuffer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3203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36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28876" y="-13863"/>
            <a:ext cx="4572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length();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 the no of characters present in the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capacity();</a:t>
            </a:r>
          </a:p>
          <a:p>
            <a:r>
              <a:rPr lang="en-US" b="1" dirty="0">
                <a:solidFill>
                  <a:schemeClr val="bg1"/>
                </a:solidFill>
              </a:rPr>
              <a:t>Returns the total no of characters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can accommodate(hold</a:t>
            </a:r>
            <a:r>
              <a:rPr lang="en-US" b="1" dirty="0" smtClean="0">
                <a:solidFill>
                  <a:schemeClr val="bg1"/>
                </a:solidFill>
              </a:rPr>
              <a:t>).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public char </a:t>
            </a:r>
            <a:r>
              <a:rPr lang="en-US" b="1" dirty="0" err="1">
                <a:solidFill>
                  <a:schemeClr val="bg1"/>
                </a:solidFill>
              </a:rPr>
              <a:t>charAt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index);</a:t>
            </a:r>
          </a:p>
          <a:p>
            <a:r>
              <a:rPr lang="en-US" b="1" dirty="0">
                <a:solidFill>
                  <a:schemeClr val="bg1"/>
                </a:solidFill>
              </a:rPr>
              <a:t>It returns the character located at specified index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Example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StringBufferDemo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=new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("</a:t>
            </a:r>
            <a:r>
              <a:rPr lang="en-US" b="1" dirty="0" err="1">
                <a:solidFill>
                  <a:schemeClr val="bg1"/>
                </a:solidFill>
              </a:rPr>
              <a:t>saiashokkumarreddy</a:t>
            </a:r>
            <a:r>
              <a:rPr lang="en-US" b="1" dirty="0">
                <a:solidFill>
                  <a:schemeClr val="bg1"/>
                </a:solidFill>
              </a:rPr>
              <a:t>");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sb.length</a:t>
            </a:r>
            <a:r>
              <a:rPr lang="en-US" b="1" dirty="0">
                <a:solidFill>
                  <a:schemeClr val="bg1"/>
                </a:solidFill>
              </a:rPr>
              <a:t>());//18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sb.capacity</a:t>
            </a:r>
            <a:r>
              <a:rPr lang="en-US" b="1" dirty="0">
                <a:solidFill>
                  <a:schemeClr val="bg1"/>
                </a:solidFill>
              </a:rPr>
              <a:t>());//34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sb.charAt</a:t>
            </a:r>
            <a:r>
              <a:rPr lang="en-US" b="1" dirty="0">
                <a:solidFill>
                  <a:schemeClr val="bg1"/>
                </a:solidFill>
              </a:rPr>
              <a:t>(14));//e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sb.charAt</a:t>
            </a:r>
            <a:r>
              <a:rPr lang="en-US" b="1" dirty="0">
                <a:solidFill>
                  <a:schemeClr val="bg1"/>
                </a:solidFill>
              </a:rPr>
              <a:t>(30));//RE :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StringIndexOutofBoundsException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95800" y="39795"/>
            <a:ext cx="4572000" cy="41857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public void </a:t>
            </a:r>
            <a:r>
              <a:rPr lang="en-US" b="1" dirty="0" err="1">
                <a:solidFill>
                  <a:schemeClr val="bg1"/>
                </a:solidFill>
              </a:rPr>
              <a:t>setCharAt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index, char </a:t>
            </a:r>
            <a:r>
              <a:rPr lang="en-US" b="1" dirty="0" err="1">
                <a:solidFill>
                  <a:schemeClr val="bg1"/>
                </a:solidFill>
              </a:rPr>
              <a:t>ch</a:t>
            </a:r>
            <a:r>
              <a:rPr lang="en-US" b="1" dirty="0">
                <a:solidFill>
                  <a:schemeClr val="bg1"/>
                </a:solidFill>
              </a:rPr>
              <a:t>);</a:t>
            </a:r>
          </a:p>
          <a:p>
            <a:r>
              <a:rPr lang="en-US" b="1" dirty="0">
                <a:solidFill>
                  <a:schemeClr val="bg1"/>
                </a:solidFill>
              </a:rPr>
              <a:t>To replace the character locating at specified index with the provided character.</a:t>
            </a:r>
          </a:p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StringBufferDemo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=new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("</a:t>
            </a:r>
            <a:r>
              <a:rPr lang="en-US" b="1" dirty="0" err="1">
                <a:solidFill>
                  <a:schemeClr val="bg1"/>
                </a:solidFill>
              </a:rPr>
              <a:t>ashokkumar</a:t>
            </a:r>
            <a:r>
              <a:rPr lang="en-US" b="1" dirty="0">
                <a:solidFill>
                  <a:schemeClr val="bg1"/>
                </a:solidFill>
              </a:rPr>
              <a:t>");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sb.setCharAt</a:t>
            </a:r>
            <a:r>
              <a:rPr lang="en-US" b="1" dirty="0">
                <a:solidFill>
                  <a:schemeClr val="bg1"/>
                </a:solidFill>
              </a:rPr>
              <a:t>(8,'A');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);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append(String s);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append(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i);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append(long l);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append(</a:t>
            </a:r>
            <a:r>
              <a:rPr lang="en-US" b="1" dirty="0" err="1">
                <a:solidFill>
                  <a:schemeClr val="bg1"/>
                </a:solidFill>
              </a:rPr>
              <a:t>boolean</a:t>
            </a:r>
            <a:r>
              <a:rPr lang="en-US" b="1" dirty="0">
                <a:solidFill>
                  <a:schemeClr val="bg1"/>
                </a:solidFill>
              </a:rPr>
              <a:t> b); All these are </a:t>
            </a:r>
            <a:r>
              <a:rPr lang="en-US" b="1" dirty="0" smtClean="0">
                <a:solidFill>
                  <a:schemeClr val="bg1"/>
                </a:solidFill>
              </a:rPr>
              <a:t>overloaded methods.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append(double d);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append(float f);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append(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index, Object o);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7801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36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205339" y="0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StringBufferDemo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public </a:t>
            </a:r>
            <a:r>
              <a:rPr lang="en-US" b="1" dirty="0">
                <a:solidFill>
                  <a:schemeClr val="bg1"/>
                </a:solidFill>
              </a:rPr>
              <a:t>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=new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sb.append</a:t>
            </a:r>
            <a:r>
              <a:rPr lang="en-US" b="1" dirty="0">
                <a:solidFill>
                  <a:schemeClr val="bg1"/>
                </a:solidFill>
              </a:rPr>
              <a:t>("PI value is :");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sb.append</a:t>
            </a:r>
            <a:r>
              <a:rPr lang="en-US" b="1" dirty="0" smtClean="0">
                <a:solidFill>
                  <a:schemeClr val="bg1"/>
                </a:solidFill>
              </a:rPr>
              <a:t>(3.14</a:t>
            </a:r>
            <a:r>
              <a:rPr lang="en-US" b="1" dirty="0">
                <a:solidFill>
                  <a:schemeClr val="bg1"/>
                </a:solidFill>
              </a:rPr>
              <a:t>);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sb.append</a:t>
            </a:r>
            <a:r>
              <a:rPr lang="en-US" b="1" dirty="0">
                <a:solidFill>
                  <a:schemeClr val="bg1"/>
                </a:solidFill>
              </a:rPr>
              <a:t>(" this is exactly ");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sb.append</a:t>
            </a:r>
            <a:r>
              <a:rPr lang="en-US" b="1" dirty="0" smtClean="0">
                <a:solidFill>
                  <a:schemeClr val="bg1"/>
                </a:solidFill>
              </a:rPr>
              <a:t>(true</a:t>
            </a:r>
            <a:r>
              <a:rPr lang="en-US" b="1" dirty="0">
                <a:solidFill>
                  <a:schemeClr val="bg1"/>
                </a:solidFill>
              </a:rPr>
              <a:t>);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</a:t>
            </a:r>
            <a:r>
              <a:rPr lang="en-US" b="1" dirty="0" err="1" smtClean="0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);//PI value is :3.14 this is </a:t>
            </a:r>
            <a:r>
              <a:rPr lang="en-US" b="1" dirty="0" smtClean="0">
                <a:solidFill>
                  <a:schemeClr val="bg1"/>
                </a:solidFill>
              </a:rPr>
              <a:t>exactly true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2459042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insert(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index,String</a:t>
            </a:r>
            <a:r>
              <a:rPr lang="en-US" b="1" dirty="0">
                <a:solidFill>
                  <a:schemeClr val="bg1"/>
                </a:solidFill>
              </a:rPr>
              <a:t> s);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insert(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index,int</a:t>
            </a:r>
            <a:r>
              <a:rPr lang="en-US" b="1" dirty="0">
                <a:solidFill>
                  <a:schemeClr val="bg1"/>
                </a:solidFill>
              </a:rPr>
              <a:t> i);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insert(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index,long</a:t>
            </a:r>
            <a:r>
              <a:rPr lang="en-US" b="1" dirty="0">
                <a:solidFill>
                  <a:schemeClr val="bg1"/>
                </a:solidFill>
              </a:rPr>
              <a:t> l);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insert(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index,double</a:t>
            </a:r>
            <a:r>
              <a:rPr lang="en-US" b="1" dirty="0">
                <a:solidFill>
                  <a:schemeClr val="bg1"/>
                </a:solidFill>
              </a:rPr>
              <a:t> d); All are</a:t>
            </a:r>
          </a:p>
          <a:p>
            <a:r>
              <a:rPr lang="en-US" b="1" dirty="0">
                <a:solidFill>
                  <a:schemeClr val="bg1"/>
                </a:solidFill>
              </a:rPr>
              <a:t>overloaded methods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insert(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index,boolean</a:t>
            </a:r>
            <a:r>
              <a:rPr lang="en-US" b="1" dirty="0">
                <a:solidFill>
                  <a:schemeClr val="bg1"/>
                </a:solidFill>
              </a:rPr>
              <a:t> b</a:t>
            </a:r>
            <a:r>
              <a:rPr lang="en-US" b="1" dirty="0" smtClean="0">
                <a:solidFill>
                  <a:schemeClr val="bg1"/>
                </a:solidFill>
              </a:rPr>
              <a:t>); </a:t>
            </a:r>
            <a:r>
              <a:rPr lang="en-US" b="1" dirty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insert(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index,float</a:t>
            </a:r>
            <a:r>
              <a:rPr lang="en-US" b="1" dirty="0">
                <a:solidFill>
                  <a:schemeClr val="bg1"/>
                </a:solidFill>
              </a:rPr>
              <a:t> f);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insert(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index, Object o);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43400" y="11468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 insert at the specified location.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Example 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StringBufferDemo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public </a:t>
            </a:r>
            <a:r>
              <a:rPr lang="en-US" b="1" dirty="0">
                <a:solidFill>
                  <a:schemeClr val="bg1"/>
                </a:solidFill>
              </a:rPr>
              <a:t>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StringBuffer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=new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("</a:t>
            </a:r>
            <a:r>
              <a:rPr lang="en-US" b="1" dirty="0" err="1">
                <a:solidFill>
                  <a:schemeClr val="bg1"/>
                </a:solidFill>
              </a:rPr>
              <a:t>abcdefgh</a:t>
            </a:r>
            <a:r>
              <a:rPr lang="en-US" b="1" dirty="0">
                <a:solidFill>
                  <a:schemeClr val="bg1"/>
                </a:solidFill>
              </a:rPr>
              <a:t>");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sb.insert</a:t>
            </a:r>
            <a:r>
              <a:rPr lang="en-US" b="1" dirty="0" smtClean="0">
                <a:solidFill>
                  <a:schemeClr val="bg1"/>
                </a:solidFill>
              </a:rPr>
              <a:t>(2</a:t>
            </a:r>
            <a:r>
              <a:rPr lang="en-US" b="1" dirty="0">
                <a:solidFill>
                  <a:schemeClr val="bg1"/>
                </a:solidFill>
              </a:rPr>
              <a:t>, "xyz");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sb.insert</a:t>
            </a:r>
            <a:r>
              <a:rPr lang="en-US" b="1" dirty="0" smtClean="0">
                <a:solidFill>
                  <a:schemeClr val="bg1"/>
                </a:solidFill>
              </a:rPr>
              <a:t>(11</a:t>
            </a:r>
            <a:r>
              <a:rPr lang="en-US" b="1" dirty="0">
                <a:solidFill>
                  <a:schemeClr val="bg1"/>
                </a:solidFill>
              </a:rPr>
              <a:t>,"9");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</a:t>
            </a:r>
            <a:r>
              <a:rPr lang="en-US" b="1" dirty="0" err="1" smtClean="0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);//abxyzcdefgh9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37785" y="2459042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delete(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begin,int</a:t>
            </a:r>
            <a:r>
              <a:rPr lang="en-US" b="1" dirty="0">
                <a:solidFill>
                  <a:schemeClr val="bg1"/>
                </a:solidFill>
              </a:rPr>
              <a:t> end);</a:t>
            </a:r>
          </a:p>
          <a:p>
            <a:r>
              <a:rPr lang="en-US" b="1" dirty="0">
                <a:solidFill>
                  <a:schemeClr val="bg1"/>
                </a:solidFill>
              </a:rPr>
              <a:t>To delete characters from begin index to end n-1 index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0" y="3197706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deleteCharAt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index);</a:t>
            </a:r>
          </a:p>
          <a:p>
            <a:r>
              <a:rPr lang="en-US" b="1" dirty="0">
                <a:solidFill>
                  <a:schemeClr val="bg1"/>
                </a:solidFill>
              </a:rPr>
              <a:t>To delete the character locating at specified index.</a:t>
            </a:r>
          </a:p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StringBufferDemo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=new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("</a:t>
            </a:r>
            <a:r>
              <a:rPr lang="en-US" b="1" dirty="0" err="1">
                <a:solidFill>
                  <a:schemeClr val="bg1"/>
                </a:solidFill>
              </a:rPr>
              <a:t>saicharankumar</a:t>
            </a:r>
            <a:r>
              <a:rPr lang="en-US" b="1" dirty="0">
                <a:solidFill>
                  <a:schemeClr val="bg1"/>
                </a:solidFill>
              </a:rPr>
              <a:t>");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);//</a:t>
            </a:r>
            <a:r>
              <a:rPr lang="en-US" b="1" dirty="0" err="1" smtClean="0">
                <a:solidFill>
                  <a:schemeClr val="bg1"/>
                </a:solidFill>
              </a:rPr>
              <a:t>saicharankumar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7339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 b="1" dirty="0"/>
              <a:t>37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152400" y="13335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sb.delete</a:t>
            </a:r>
            <a:r>
              <a:rPr lang="en-US" b="1" dirty="0" smtClean="0">
                <a:solidFill>
                  <a:schemeClr val="bg1"/>
                </a:solidFill>
              </a:rPr>
              <a:t>(6,13);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</a:t>
            </a:r>
            <a:r>
              <a:rPr lang="en-US" b="1" dirty="0" err="1" smtClean="0">
                <a:solidFill>
                  <a:schemeClr val="bg1"/>
                </a:solidFill>
              </a:rPr>
              <a:t>sb</a:t>
            </a:r>
            <a:r>
              <a:rPr lang="en-US" b="1" dirty="0" smtClean="0">
                <a:solidFill>
                  <a:schemeClr val="bg1"/>
                </a:solidFill>
              </a:rPr>
              <a:t>);//</a:t>
            </a:r>
            <a:r>
              <a:rPr lang="en-US" b="1" dirty="0" err="1" smtClean="0">
                <a:solidFill>
                  <a:schemeClr val="bg1"/>
                </a:solidFill>
              </a:rPr>
              <a:t>saichar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err="1" smtClean="0">
                <a:solidFill>
                  <a:schemeClr val="bg1"/>
                </a:solidFill>
              </a:rPr>
              <a:t>sb.deleteCharAt</a:t>
            </a:r>
            <a:r>
              <a:rPr lang="en-US" b="1" dirty="0" smtClean="0">
                <a:solidFill>
                  <a:schemeClr val="bg1"/>
                </a:solidFill>
              </a:rPr>
              <a:t>(5);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</a:t>
            </a:r>
            <a:r>
              <a:rPr lang="en-US" b="1" dirty="0" err="1" smtClean="0">
                <a:solidFill>
                  <a:schemeClr val="bg1"/>
                </a:solidFill>
              </a:rPr>
              <a:t>sb</a:t>
            </a:r>
            <a:r>
              <a:rPr lang="en-US" b="1" dirty="0" smtClean="0">
                <a:solidFill>
                  <a:schemeClr val="bg1"/>
                </a:solidFill>
              </a:rPr>
              <a:t>);//</a:t>
            </a:r>
            <a:r>
              <a:rPr lang="en-US" b="1" dirty="0" err="1" smtClean="0">
                <a:solidFill>
                  <a:schemeClr val="bg1"/>
                </a:solidFill>
              </a:rPr>
              <a:t>saichr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1604070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public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reverse();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Example :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StringBufferDemo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=new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("</a:t>
            </a:r>
            <a:r>
              <a:rPr lang="en-US" b="1" dirty="0" err="1">
                <a:solidFill>
                  <a:schemeClr val="bg1"/>
                </a:solidFill>
              </a:rPr>
              <a:t>ashokkumar</a:t>
            </a:r>
            <a:r>
              <a:rPr lang="en-US" b="1" dirty="0">
                <a:solidFill>
                  <a:schemeClr val="bg1"/>
                </a:solidFill>
              </a:rPr>
              <a:t>");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b="1" dirty="0" smtClean="0">
                <a:solidFill>
                  <a:schemeClr val="bg1"/>
                </a:solidFill>
              </a:rPr>
              <a:t>(</a:t>
            </a:r>
            <a:r>
              <a:rPr lang="en-US" b="1" dirty="0" err="1" smtClean="0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);//</a:t>
            </a:r>
            <a:r>
              <a:rPr lang="en-US" b="1" dirty="0" err="1">
                <a:solidFill>
                  <a:schemeClr val="bg1"/>
                </a:solidFill>
              </a:rPr>
              <a:t>ashokkumar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sb.reverse</a:t>
            </a:r>
            <a:r>
              <a:rPr lang="en-US" b="1" dirty="0">
                <a:solidFill>
                  <a:schemeClr val="bg1"/>
                </a:solidFill>
              </a:rPr>
              <a:t>());//</a:t>
            </a:r>
            <a:r>
              <a:rPr lang="en-US" b="1" dirty="0" err="1">
                <a:solidFill>
                  <a:schemeClr val="bg1"/>
                </a:solidFill>
              </a:rPr>
              <a:t>ramukkohsa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}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public void </a:t>
            </a:r>
            <a:r>
              <a:rPr lang="en-US" b="1" dirty="0" err="1">
                <a:solidFill>
                  <a:schemeClr val="bg1"/>
                </a:solidFill>
              </a:rPr>
              <a:t>setLength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length);</a:t>
            </a:r>
          </a:p>
          <a:p>
            <a:r>
              <a:rPr lang="en-US" b="1" dirty="0">
                <a:solidFill>
                  <a:schemeClr val="bg1"/>
                </a:solidFill>
              </a:rPr>
              <a:t>Consider only specified no of characters and remove all the remaining</a:t>
            </a:r>
          </a:p>
          <a:p>
            <a:r>
              <a:rPr lang="en-US" b="1" dirty="0">
                <a:solidFill>
                  <a:schemeClr val="bg1"/>
                </a:solidFill>
              </a:rPr>
              <a:t>characters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43400" y="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StringBufferDemo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67200" y="425902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=new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("</a:t>
            </a:r>
            <a:r>
              <a:rPr lang="en-US" b="1" dirty="0" err="1">
                <a:solidFill>
                  <a:schemeClr val="bg1"/>
                </a:solidFill>
              </a:rPr>
              <a:t>ashokkumar</a:t>
            </a:r>
            <a:r>
              <a:rPr lang="en-US" b="1" dirty="0">
                <a:solidFill>
                  <a:schemeClr val="bg1"/>
                </a:solidFill>
              </a:rPr>
              <a:t>");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sb.setLength</a:t>
            </a:r>
            <a:r>
              <a:rPr lang="en-US" b="1" dirty="0">
                <a:solidFill>
                  <a:schemeClr val="bg1"/>
                </a:solidFill>
              </a:rPr>
              <a:t>(6);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);//</a:t>
            </a:r>
            <a:r>
              <a:rPr lang="en-US" b="1" dirty="0" err="1">
                <a:solidFill>
                  <a:schemeClr val="bg1"/>
                </a:solidFill>
              </a:rPr>
              <a:t>ashokk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4025" y="1810897"/>
            <a:ext cx="482947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public void </a:t>
            </a:r>
            <a:r>
              <a:rPr lang="en-US" b="1" dirty="0" err="1">
                <a:solidFill>
                  <a:schemeClr val="bg1"/>
                </a:solidFill>
              </a:rPr>
              <a:t>trimToSize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>
                <a:solidFill>
                  <a:schemeClr val="bg1"/>
                </a:solidFill>
              </a:rPr>
              <a:t>To </a:t>
            </a:r>
            <a:r>
              <a:rPr lang="en-US" b="1" dirty="0" err="1">
                <a:solidFill>
                  <a:schemeClr val="bg1"/>
                </a:solidFill>
              </a:rPr>
              <a:t>deallocate</a:t>
            </a:r>
            <a:r>
              <a:rPr lang="en-US" b="1" dirty="0">
                <a:solidFill>
                  <a:schemeClr val="bg1"/>
                </a:solidFill>
              </a:rPr>
              <a:t> the extra allocated free memory such that capacity and size are</a:t>
            </a:r>
          </a:p>
          <a:p>
            <a:r>
              <a:rPr lang="en-US" b="1" dirty="0">
                <a:solidFill>
                  <a:schemeClr val="bg1"/>
                </a:solidFill>
              </a:rPr>
              <a:t>equal.</a:t>
            </a:r>
          </a:p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r>
              <a:rPr lang="en-US" b="1" dirty="0">
                <a:solidFill>
                  <a:schemeClr val="bg1"/>
                </a:solidFill>
              </a:rPr>
              <a:t>class </a:t>
            </a:r>
            <a:r>
              <a:rPr lang="en-US" b="1" dirty="0" err="1">
                <a:solidFill>
                  <a:schemeClr val="bg1"/>
                </a:solidFill>
              </a:rPr>
              <a:t>StringBufferDemo</a:t>
            </a:r>
            <a:r>
              <a:rPr lang="en-US" b="1" dirty="0">
                <a:solidFill>
                  <a:schemeClr val="bg1"/>
                </a:solidFill>
              </a:rPr>
              <a:t> {</a:t>
            </a:r>
          </a:p>
          <a:p>
            <a:r>
              <a:rPr lang="en-US" b="1" dirty="0">
                <a:solidFill>
                  <a:schemeClr val="bg1"/>
                </a:solidFill>
              </a:rPr>
              <a:t>public static void main(String[] </a:t>
            </a:r>
            <a:r>
              <a:rPr lang="en-US" b="1" dirty="0" err="1">
                <a:solidFill>
                  <a:schemeClr val="bg1"/>
                </a:solidFill>
              </a:rPr>
              <a:t>args</a:t>
            </a:r>
            <a:r>
              <a:rPr lang="en-US" b="1" dirty="0">
                <a:solidFill>
                  <a:schemeClr val="bg1"/>
                </a:solidFill>
              </a:rPr>
              <a:t>) {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sb</a:t>
            </a:r>
            <a:r>
              <a:rPr lang="en-US" b="1" dirty="0">
                <a:solidFill>
                  <a:schemeClr val="bg1"/>
                </a:solidFill>
              </a:rPr>
              <a:t>=new </a:t>
            </a:r>
            <a:r>
              <a:rPr lang="en-US" b="1" dirty="0" err="1">
                <a:solidFill>
                  <a:schemeClr val="bg1"/>
                </a:solidFill>
              </a:rPr>
              <a:t>StringBuffer</a:t>
            </a:r>
            <a:r>
              <a:rPr lang="en-US" b="1" dirty="0">
                <a:solidFill>
                  <a:schemeClr val="bg1"/>
                </a:solidFill>
              </a:rPr>
              <a:t>(1000);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sb.capacity</a:t>
            </a:r>
            <a:r>
              <a:rPr lang="en-US" b="1" dirty="0">
                <a:solidFill>
                  <a:schemeClr val="bg1"/>
                </a:solidFill>
              </a:rPr>
              <a:t>());//1000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sb.append</a:t>
            </a:r>
            <a:r>
              <a:rPr lang="en-US" b="1" dirty="0">
                <a:solidFill>
                  <a:schemeClr val="bg1"/>
                </a:solidFill>
              </a:rPr>
              <a:t>("</a:t>
            </a:r>
            <a:r>
              <a:rPr lang="en-US" b="1" dirty="0" err="1">
                <a:solidFill>
                  <a:schemeClr val="bg1"/>
                </a:solidFill>
              </a:rPr>
              <a:t>ashok</a:t>
            </a:r>
            <a:r>
              <a:rPr lang="en-US" b="1" dirty="0">
                <a:solidFill>
                  <a:schemeClr val="bg1"/>
                </a:solidFill>
              </a:rPr>
              <a:t>");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sb.capacity</a:t>
            </a:r>
            <a:r>
              <a:rPr lang="en-US" b="1" dirty="0">
                <a:solidFill>
                  <a:schemeClr val="bg1"/>
                </a:solidFill>
              </a:rPr>
              <a:t>());//1000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sb.trimToSize</a:t>
            </a:r>
            <a:r>
              <a:rPr lang="en-US" b="1" dirty="0">
                <a:solidFill>
                  <a:schemeClr val="bg1"/>
                </a:solidFill>
              </a:rPr>
              <a:t>();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System.out.println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sb.capacity</a:t>
            </a:r>
            <a:r>
              <a:rPr lang="en-US" b="1" dirty="0">
                <a:solidFill>
                  <a:schemeClr val="bg1"/>
                </a:solidFill>
              </a:rPr>
              <a:t>());//5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</a:p>
          <a:p>
            <a:r>
              <a:rPr lang="en-US" b="1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440859"/>
      </p:ext>
    </p:extLst>
  </p:cSld>
  <p:clrMapOvr>
    <a:masterClrMapping/>
  </p:clrMapOvr>
</p:sld>
</file>

<file path=ppt/theme/theme1.xml><?xml version="1.0" encoding="utf-8"?>
<a:theme xmlns:a="http://schemas.openxmlformats.org/drawingml/2006/main" name="Leontes template">
  <a:themeElements>
    <a:clrScheme name="Custom 347">
      <a:dk1>
        <a:srgbClr val="03153B"/>
      </a:dk1>
      <a:lt1>
        <a:srgbClr val="FFFFFF"/>
      </a:lt1>
      <a:dk2>
        <a:srgbClr val="DFE2E9"/>
      </a:dk2>
      <a:lt2>
        <a:srgbClr val="6C7588"/>
      </a:lt2>
      <a:accent1>
        <a:srgbClr val="F36232"/>
      </a:accent1>
      <a:accent2>
        <a:srgbClr val="32A707"/>
      </a:accent2>
      <a:accent3>
        <a:srgbClr val="AFE435"/>
      </a:accent3>
      <a:accent4>
        <a:srgbClr val="9287E6"/>
      </a:accent4>
      <a:accent5>
        <a:srgbClr val="B5BDFD"/>
      </a:accent5>
      <a:accent6>
        <a:srgbClr val="FF703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10834</Words>
  <Application>Microsoft Office PowerPoint</Application>
  <PresentationFormat>On-screen Show (16:9)</PresentationFormat>
  <Paragraphs>2220</Paragraphs>
  <Slides>160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8" baseType="lpstr">
      <vt:lpstr>Arial</vt:lpstr>
      <vt:lpstr>Fira Sans SemiBold</vt:lpstr>
      <vt:lpstr>Fira Sans</vt:lpstr>
      <vt:lpstr>Wingdings</vt:lpstr>
      <vt:lpstr>Montserrat</vt:lpstr>
      <vt:lpstr>Calibri</vt:lpstr>
      <vt:lpstr>Fira Sans Light</vt:lpstr>
      <vt:lpstr>Leontes template</vt:lpstr>
      <vt:lpstr>java.lang package</vt:lpstr>
      <vt:lpstr>Agenda</vt:lpstr>
      <vt:lpstr>PowerPoint Presentation</vt:lpstr>
      <vt:lpstr>Introduction</vt:lpstr>
      <vt:lpstr>PowerPoint Presentation</vt:lpstr>
      <vt:lpstr>Java.lang.Object class</vt:lpstr>
      <vt:lpstr>PowerPoint Presentation</vt:lpstr>
      <vt:lpstr>toString( )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Differences between == (double equal operator) and .equals() method?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Clone () method: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Constructors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java.lang package</dc:title>
  <dc:creator>DELL</dc:creator>
  <cp:lastModifiedBy>DELL</cp:lastModifiedBy>
  <cp:revision>51</cp:revision>
  <dcterms:modified xsi:type="dcterms:W3CDTF">2022-09-12T19:10:17Z</dcterms:modified>
</cp:coreProperties>
</file>